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0"/>
  </p:notesMasterIdLst>
  <p:handoutMasterIdLst>
    <p:handoutMasterId r:id="rId51"/>
  </p:handoutMasterIdLst>
  <p:sldIdLst>
    <p:sldId id="1466" r:id="rId2"/>
    <p:sldId id="1481" r:id="rId3"/>
    <p:sldId id="1480" r:id="rId4"/>
    <p:sldId id="1511" r:id="rId5"/>
    <p:sldId id="1482" r:id="rId6"/>
    <p:sldId id="1498" r:id="rId7"/>
    <p:sldId id="1483" r:id="rId8"/>
    <p:sldId id="1488" r:id="rId9"/>
    <p:sldId id="1507" r:id="rId10"/>
    <p:sldId id="1505" r:id="rId11"/>
    <p:sldId id="1489" r:id="rId12"/>
    <p:sldId id="1486" r:id="rId13"/>
    <p:sldId id="1500" r:id="rId14"/>
    <p:sldId id="1487" r:id="rId15"/>
    <p:sldId id="1492" r:id="rId16"/>
    <p:sldId id="1502" r:id="rId17"/>
    <p:sldId id="1491" r:id="rId18"/>
    <p:sldId id="1514" r:id="rId19"/>
    <p:sldId id="1503" r:id="rId20"/>
    <p:sldId id="1512" r:id="rId21"/>
    <p:sldId id="1499" r:id="rId22"/>
    <p:sldId id="1496" r:id="rId23"/>
    <p:sldId id="1495" r:id="rId24"/>
    <p:sldId id="1501" r:id="rId25"/>
    <p:sldId id="1515" r:id="rId26"/>
    <p:sldId id="1516" r:id="rId27"/>
    <p:sldId id="1504" r:id="rId28"/>
    <p:sldId id="1517" r:id="rId29"/>
    <p:sldId id="1518" r:id="rId30"/>
    <p:sldId id="1506" r:id="rId31"/>
    <p:sldId id="1508" r:id="rId32"/>
    <p:sldId id="1509" r:id="rId33"/>
    <p:sldId id="1513" r:id="rId34"/>
    <p:sldId id="1519" r:id="rId35"/>
    <p:sldId id="1520" r:id="rId36"/>
    <p:sldId id="1526" r:id="rId37"/>
    <p:sldId id="1527" r:id="rId38"/>
    <p:sldId id="1528" r:id="rId39"/>
    <p:sldId id="1529" r:id="rId40"/>
    <p:sldId id="1530" r:id="rId41"/>
    <p:sldId id="1531" r:id="rId42"/>
    <p:sldId id="1532" r:id="rId43"/>
    <p:sldId id="1533" r:id="rId44"/>
    <p:sldId id="1523" r:id="rId45"/>
    <p:sldId id="1534" r:id="rId46"/>
    <p:sldId id="1524" r:id="rId47"/>
    <p:sldId id="1525" r:id="rId48"/>
    <p:sldId id="1535" r:id="rId49"/>
  </p:sldIdLst>
  <p:sldSz cx="12192000" cy="6858000"/>
  <p:notesSz cx="7053263" cy="9356725"/>
  <p:defaultTextStyle>
    <a:defPPr>
      <a:defRPr lang="en-US"/>
    </a:defPPr>
    <a:lvl1pPr algn="l" rtl="0" eaLnBrk="0" fontAlgn="base" hangingPunct="0">
      <a:spcBef>
        <a:spcPct val="0"/>
      </a:spcBef>
      <a:spcAft>
        <a:spcPct val="0"/>
      </a:spcAft>
      <a:defRPr sz="1400" kern="1200">
        <a:solidFill>
          <a:schemeClr val="tx2"/>
        </a:solidFill>
        <a:latin typeface="Arial" panose="020B0604020202020204" pitchFamily="34" charset="0"/>
        <a:ea typeface="+mn-ea"/>
        <a:cs typeface="+mn-cs"/>
      </a:defRPr>
    </a:lvl1pPr>
    <a:lvl2pPr marL="457200" algn="l" rtl="0" eaLnBrk="0" fontAlgn="base" hangingPunct="0">
      <a:spcBef>
        <a:spcPct val="0"/>
      </a:spcBef>
      <a:spcAft>
        <a:spcPct val="0"/>
      </a:spcAft>
      <a:defRPr sz="1400" kern="1200">
        <a:solidFill>
          <a:schemeClr val="tx2"/>
        </a:solidFill>
        <a:latin typeface="Arial" panose="020B0604020202020204" pitchFamily="34" charset="0"/>
        <a:ea typeface="+mn-ea"/>
        <a:cs typeface="+mn-cs"/>
      </a:defRPr>
    </a:lvl2pPr>
    <a:lvl3pPr marL="914400" algn="l" rtl="0" eaLnBrk="0" fontAlgn="base" hangingPunct="0">
      <a:spcBef>
        <a:spcPct val="0"/>
      </a:spcBef>
      <a:spcAft>
        <a:spcPct val="0"/>
      </a:spcAft>
      <a:defRPr sz="1400" kern="1200">
        <a:solidFill>
          <a:schemeClr val="tx2"/>
        </a:solidFill>
        <a:latin typeface="Arial" panose="020B0604020202020204" pitchFamily="34" charset="0"/>
        <a:ea typeface="+mn-ea"/>
        <a:cs typeface="+mn-cs"/>
      </a:defRPr>
    </a:lvl3pPr>
    <a:lvl4pPr marL="1371600" algn="l" rtl="0" eaLnBrk="0" fontAlgn="base" hangingPunct="0">
      <a:spcBef>
        <a:spcPct val="0"/>
      </a:spcBef>
      <a:spcAft>
        <a:spcPct val="0"/>
      </a:spcAft>
      <a:defRPr sz="1400" kern="1200">
        <a:solidFill>
          <a:schemeClr val="tx2"/>
        </a:solidFill>
        <a:latin typeface="Arial" panose="020B0604020202020204" pitchFamily="34" charset="0"/>
        <a:ea typeface="+mn-ea"/>
        <a:cs typeface="+mn-cs"/>
      </a:defRPr>
    </a:lvl4pPr>
    <a:lvl5pPr marL="1828800" algn="l" rtl="0" eaLnBrk="0" fontAlgn="base" hangingPunct="0">
      <a:spcBef>
        <a:spcPct val="0"/>
      </a:spcBef>
      <a:spcAft>
        <a:spcPct val="0"/>
      </a:spcAft>
      <a:defRPr sz="1400" kern="1200">
        <a:solidFill>
          <a:schemeClr val="tx2"/>
        </a:solidFill>
        <a:latin typeface="Arial" panose="020B0604020202020204" pitchFamily="34" charset="0"/>
        <a:ea typeface="+mn-ea"/>
        <a:cs typeface="+mn-cs"/>
      </a:defRPr>
    </a:lvl5pPr>
    <a:lvl6pPr marL="2286000" algn="l" defTabSz="914400" rtl="0" eaLnBrk="1" latinLnBrk="0" hangingPunct="1">
      <a:defRPr sz="1400" kern="1200">
        <a:solidFill>
          <a:schemeClr val="tx2"/>
        </a:solidFill>
        <a:latin typeface="Arial" panose="020B0604020202020204" pitchFamily="34" charset="0"/>
        <a:ea typeface="+mn-ea"/>
        <a:cs typeface="+mn-cs"/>
      </a:defRPr>
    </a:lvl6pPr>
    <a:lvl7pPr marL="2743200" algn="l" defTabSz="914400" rtl="0" eaLnBrk="1" latinLnBrk="0" hangingPunct="1">
      <a:defRPr sz="1400" kern="1200">
        <a:solidFill>
          <a:schemeClr val="tx2"/>
        </a:solidFill>
        <a:latin typeface="Arial" panose="020B0604020202020204" pitchFamily="34" charset="0"/>
        <a:ea typeface="+mn-ea"/>
        <a:cs typeface="+mn-cs"/>
      </a:defRPr>
    </a:lvl7pPr>
    <a:lvl8pPr marL="3200400" algn="l" defTabSz="914400" rtl="0" eaLnBrk="1" latinLnBrk="0" hangingPunct="1">
      <a:defRPr sz="1400" kern="1200">
        <a:solidFill>
          <a:schemeClr val="tx2"/>
        </a:solidFill>
        <a:latin typeface="Arial" panose="020B0604020202020204" pitchFamily="34" charset="0"/>
        <a:ea typeface="+mn-ea"/>
        <a:cs typeface="+mn-cs"/>
      </a:defRPr>
    </a:lvl8pPr>
    <a:lvl9pPr marL="3657600" algn="l" defTabSz="914400" rtl="0" eaLnBrk="1" latinLnBrk="0" hangingPunct="1">
      <a:defRPr sz="1400" kern="1200">
        <a:solidFill>
          <a:schemeClr val="tx2"/>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48">
          <p15:clr>
            <a:srgbClr val="A4A3A4"/>
          </p15:clr>
        </p15:guide>
        <p15:guide id="2" pos="222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73CA"/>
    <a:srgbClr val="942092"/>
    <a:srgbClr val="E5865D"/>
    <a:srgbClr val="DCE38D"/>
    <a:srgbClr val="D8AF7D"/>
    <a:srgbClr val="B16748"/>
    <a:srgbClr val="FFF3D7"/>
    <a:srgbClr val="FFE0B5"/>
    <a:srgbClr val="F8C794"/>
    <a:srgbClr val="FF9C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84" autoAdjust="0"/>
    <p:restoredTop sz="89461" autoAdjust="0"/>
  </p:normalViewPr>
  <p:slideViewPr>
    <p:cSldViewPr snapToGrid="0">
      <p:cViewPr>
        <p:scale>
          <a:sx n="81" d="100"/>
          <a:sy n="81" d="100"/>
        </p:scale>
        <p:origin x="264" y="132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111" d="100"/>
          <a:sy n="111" d="100"/>
        </p:scale>
        <p:origin x="1384" y="200"/>
      </p:cViewPr>
      <p:guideLst>
        <p:guide orient="horz" pos="2948"/>
        <p:guide pos="2222"/>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ADD0B7EB-840B-794B-BCFF-F1E6367F115C}"/>
              </a:ext>
            </a:extLst>
          </p:cNvPr>
          <p:cNvSpPr>
            <a:spLocks noGrp="1" noChangeArrowheads="1"/>
          </p:cNvSpPr>
          <p:nvPr>
            <p:ph type="hdr" sz="quarter"/>
          </p:nvPr>
        </p:nvSpPr>
        <p:spPr bwMode="auto">
          <a:xfrm>
            <a:off x="0" y="1588"/>
            <a:ext cx="3055938"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831" tIns="0" rIns="18831" bIns="0" numCol="1" anchor="t" anchorCtr="0" compatLnSpc="1">
            <a:prstTxWarp prst="textNoShape">
              <a:avLst/>
            </a:prstTxWarp>
          </a:bodyPr>
          <a:lstStyle>
            <a:lvl1pPr defTabSz="942975" eaLnBrk="0" hangingPunct="0">
              <a:defRPr sz="1000" i="1" smtClean="0">
                <a:solidFill>
                  <a:schemeClr val="tx1"/>
                </a:solidFill>
              </a:defRPr>
            </a:lvl1pPr>
          </a:lstStyle>
          <a:p>
            <a:pPr>
              <a:defRPr/>
            </a:pPr>
            <a:endParaRPr lang="en-US" altLang="en-US"/>
          </a:p>
        </p:txBody>
      </p:sp>
      <p:sp>
        <p:nvSpPr>
          <p:cNvPr id="4099" name="Rectangle 3">
            <a:extLst>
              <a:ext uri="{FF2B5EF4-FFF2-40B4-BE49-F238E27FC236}">
                <a16:creationId xmlns:a16="http://schemas.microsoft.com/office/drawing/2014/main" id="{2F42ACE2-E45A-B349-A943-369A99855312}"/>
              </a:ext>
            </a:extLst>
          </p:cNvPr>
          <p:cNvSpPr>
            <a:spLocks noGrp="1" noChangeArrowheads="1"/>
          </p:cNvSpPr>
          <p:nvPr>
            <p:ph type="dt" sz="quarter" idx="1"/>
          </p:nvPr>
        </p:nvSpPr>
        <p:spPr bwMode="auto">
          <a:xfrm>
            <a:off x="3997325" y="1588"/>
            <a:ext cx="3055938"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831" tIns="0" rIns="18831" bIns="0" numCol="1" anchor="t" anchorCtr="0" compatLnSpc="1">
            <a:prstTxWarp prst="textNoShape">
              <a:avLst/>
            </a:prstTxWarp>
          </a:bodyPr>
          <a:lstStyle>
            <a:lvl1pPr algn="r" defTabSz="942975" eaLnBrk="0" hangingPunct="0">
              <a:defRPr sz="1000" i="1" smtClean="0">
                <a:solidFill>
                  <a:schemeClr val="tx1"/>
                </a:solidFill>
              </a:defRPr>
            </a:lvl1pPr>
          </a:lstStyle>
          <a:p>
            <a:pPr>
              <a:defRPr/>
            </a:pPr>
            <a:endParaRPr lang="en-US" altLang="en-US"/>
          </a:p>
        </p:txBody>
      </p:sp>
      <p:sp>
        <p:nvSpPr>
          <p:cNvPr id="4100" name="Rectangle 4">
            <a:extLst>
              <a:ext uri="{FF2B5EF4-FFF2-40B4-BE49-F238E27FC236}">
                <a16:creationId xmlns:a16="http://schemas.microsoft.com/office/drawing/2014/main" id="{571754D2-917C-1446-B17B-265137B7FA53}"/>
              </a:ext>
            </a:extLst>
          </p:cNvPr>
          <p:cNvSpPr>
            <a:spLocks noGrp="1" noChangeArrowheads="1"/>
          </p:cNvSpPr>
          <p:nvPr>
            <p:ph type="ftr" sz="quarter" idx="2"/>
          </p:nvPr>
        </p:nvSpPr>
        <p:spPr bwMode="auto">
          <a:xfrm>
            <a:off x="0" y="8890000"/>
            <a:ext cx="3055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831" tIns="0" rIns="18831" bIns="0" numCol="1" anchor="b" anchorCtr="0" compatLnSpc="1">
            <a:prstTxWarp prst="textNoShape">
              <a:avLst/>
            </a:prstTxWarp>
          </a:bodyPr>
          <a:lstStyle>
            <a:lvl1pPr defTabSz="942975" eaLnBrk="0" hangingPunct="0">
              <a:defRPr sz="1000" i="1" smtClean="0">
                <a:solidFill>
                  <a:schemeClr val="tx1"/>
                </a:solidFill>
              </a:defRPr>
            </a:lvl1pPr>
          </a:lstStyle>
          <a:p>
            <a:pPr>
              <a:defRPr/>
            </a:pPr>
            <a:endParaRPr lang="en-US" altLang="en-US"/>
          </a:p>
        </p:txBody>
      </p:sp>
      <p:sp>
        <p:nvSpPr>
          <p:cNvPr id="4101" name="Rectangle 5">
            <a:extLst>
              <a:ext uri="{FF2B5EF4-FFF2-40B4-BE49-F238E27FC236}">
                <a16:creationId xmlns:a16="http://schemas.microsoft.com/office/drawing/2014/main" id="{B4B935EA-1CD8-8C49-A664-1FCA43D9D26F}"/>
              </a:ext>
            </a:extLst>
          </p:cNvPr>
          <p:cNvSpPr>
            <a:spLocks noGrp="1" noChangeArrowheads="1"/>
          </p:cNvSpPr>
          <p:nvPr>
            <p:ph type="sldNum" sz="quarter" idx="3"/>
          </p:nvPr>
        </p:nvSpPr>
        <p:spPr bwMode="auto">
          <a:xfrm>
            <a:off x="3997325" y="8890000"/>
            <a:ext cx="3055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831" tIns="0" rIns="18831" bIns="0" numCol="1" anchor="b" anchorCtr="0" compatLnSpc="1">
            <a:prstTxWarp prst="textNoShape">
              <a:avLst/>
            </a:prstTxWarp>
          </a:bodyPr>
          <a:lstStyle>
            <a:lvl1pPr algn="r" defTabSz="942975" eaLnBrk="0" hangingPunct="0">
              <a:defRPr sz="1000" i="1" smtClean="0">
                <a:solidFill>
                  <a:schemeClr val="tx1"/>
                </a:solidFill>
              </a:defRPr>
            </a:lvl1pPr>
          </a:lstStyle>
          <a:p>
            <a:pPr>
              <a:defRPr/>
            </a:pPr>
            <a:fld id="{81B3EE1C-3998-5A4F-B167-D6C18067212C}" type="slidenum">
              <a:rPr lang="en-US" altLang="en-US"/>
              <a:pPr>
                <a:defRPr/>
              </a:pPr>
              <a:t>‹#›</a:t>
            </a:fld>
            <a:endParaRPr lang="en-US" altLang="en-US"/>
          </a:p>
        </p:txBody>
      </p:sp>
      <p:sp>
        <p:nvSpPr>
          <p:cNvPr id="4102" name="Rectangle 6">
            <a:extLst>
              <a:ext uri="{FF2B5EF4-FFF2-40B4-BE49-F238E27FC236}">
                <a16:creationId xmlns:a16="http://schemas.microsoft.com/office/drawing/2014/main" id="{F4C4AF13-C17B-B741-9CD5-310279C0B316}"/>
              </a:ext>
            </a:extLst>
          </p:cNvPr>
          <p:cNvSpPr>
            <a:spLocks noChangeArrowheads="1"/>
          </p:cNvSpPr>
          <p:nvPr/>
        </p:nvSpPr>
        <p:spPr bwMode="auto">
          <a:xfrm>
            <a:off x="3133725" y="8909050"/>
            <a:ext cx="779463"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589" tIns="47079" rIns="92589" bIns="47079">
            <a:spAutoFit/>
          </a:bodyPr>
          <a:lstStyle>
            <a:lvl1pPr defTabSz="973138">
              <a:defRPr>
                <a:solidFill>
                  <a:schemeClr val="tx1"/>
                </a:solidFill>
                <a:latin typeface="Arial" panose="020B0604020202020204" pitchFamily="34" charset="0"/>
              </a:defRPr>
            </a:lvl1pPr>
            <a:lvl2pPr marL="455613" defTabSz="973138">
              <a:defRPr>
                <a:solidFill>
                  <a:schemeClr val="tx1"/>
                </a:solidFill>
                <a:latin typeface="Arial" panose="020B0604020202020204" pitchFamily="34" charset="0"/>
              </a:defRPr>
            </a:lvl2pPr>
            <a:lvl3pPr marL="912813" defTabSz="973138">
              <a:defRPr>
                <a:solidFill>
                  <a:schemeClr val="tx1"/>
                </a:solidFill>
                <a:latin typeface="Arial" panose="020B0604020202020204" pitchFamily="34" charset="0"/>
              </a:defRPr>
            </a:lvl3pPr>
            <a:lvl4pPr defTabSz="973138">
              <a:defRPr>
                <a:solidFill>
                  <a:schemeClr val="tx1"/>
                </a:solidFill>
                <a:latin typeface="Arial" panose="020B0604020202020204" pitchFamily="34" charset="0"/>
              </a:defRPr>
            </a:lvl4pPr>
            <a:lvl5pPr marL="1827213" defTabSz="973138">
              <a:defRPr>
                <a:solidFill>
                  <a:schemeClr val="tx1"/>
                </a:solidFill>
                <a:latin typeface="Arial" panose="020B0604020202020204" pitchFamily="34" charset="0"/>
              </a:defRPr>
            </a:lvl5pPr>
            <a:lvl6pPr marL="2284413" defTabSz="973138" fontAlgn="base">
              <a:spcBef>
                <a:spcPct val="0"/>
              </a:spcBef>
              <a:spcAft>
                <a:spcPct val="0"/>
              </a:spcAft>
              <a:defRPr>
                <a:solidFill>
                  <a:schemeClr val="tx1"/>
                </a:solidFill>
                <a:latin typeface="Arial" panose="020B0604020202020204" pitchFamily="34" charset="0"/>
              </a:defRPr>
            </a:lvl6pPr>
            <a:lvl7pPr marL="2741613" defTabSz="973138" fontAlgn="base">
              <a:spcBef>
                <a:spcPct val="0"/>
              </a:spcBef>
              <a:spcAft>
                <a:spcPct val="0"/>
              </a:spcAft>
              <a:defRPr>
                <a:solidFill>
                  <a:schemeClr val="tx1"/>
                </a:solidFill>
                <a:latin typeface="Arial" panose="020B0604020202020204" pitchFamily="34" charset="0"/>
              </a:defRPr>
            </a:lvl7pPr>
            <a:lvl8pPr marL="3198813" defTabSz="973138" fontAlgn="base">
              <a:spcBef>
                <a:spcPct val="0"/>
              </a:spcBef>
              <a:spcAft>
                <a:spcPct val="0"/>
              </a:spcAft>
              <a:defRPr>
                <a:solidFill>
                  <a:schemeClr val="tx1"/>
                </a:solidFill>
                <a:latin typeface="Arial" panose="020B0604020202020204" pitchFamily="34" charset="0"/>
              </a:defRPr>
            </a:lvl8pPr>
            <a:lvl9pPr marL="3656013" defTabSz="973138" fontAlgn="base">
              <a:spcBef>
                <a:spcPct val="0"/>
              </a:spcBef>
              <a:spcAft>
                <a:spcPct val="0"/>
              </a:spcAft>
              <a:defRPr>
                <a:solidFill>
                  <a:schemeClr val="tx1"/>
                </a:solidFill>
                <a:latin typeface="Arial" panose="020B0604020202020204" pitchFamily="34" charset="0"/>
              </a:defRPr>
            </a:lvl9pPr>
          </a:lstStyle>
          <a:p>
            <a:pPr algn="ctr">
              <a:lnSpc>
                <a:spcPct val="90000"/>
              </a:lnSpc>
              <a:defRPr/>
            </a:pPr>
            <a:r>
              <a:rPr lang="en-US" altLang="en-US" sz="1200"/>
              <a:t>Page </a:t>
            </a:r>
            <a:fld id="{C3FCF6A4-B1E4-854C-95CF-4CBF65DA6679}" type="slidenum">
              <a:rPr lang="en-US" altLang="en-US" sz="1200" smtClean="0"/>
              <a:pPr algn="ctr">
                <a:lnSpc>
                  <a:spcPct val="90000"/>
                </a:lnSpc>
                <a:defRPr/>
              </a:pPr>
              <a:t>‹#›</a:t>
            </a:fld>
            <a:endParaRPr lang="en-US" altLang="en-US" sz="120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666C0C94-64E4-F642-BD4D-E966344F8BAF}"/>
              </a:ext>
            </a:extLst>
          </p:cNvPr>
          <p:cNvSpPr>
            <a:spLocks noGrp="1" noChangeArrowheads="1"/>
          </p:cNvSpPr>
          <p:nvPr>
            <p:ph type="hdr" sz="quarter"/>
          </p:nvPr>
        </p:nvSpPr>
        <p:spPr bwMode="auto">
          <a:xfrm>
            <a:off x="0" y="1588"/>
            <a:ext cx="3055938"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831" tIns="0" rIns="18831" bIns="0" numCol="1" anchor="t" anchorCtr="0" compatLnSpc="1">
            <a:prstTxWarp prst="textNoShape">
              <a:avLst/>
            </a:prstTxWarp>
          </a:bodyPr>
          <a:lstStyle>
            <a:lvl1pPr defTabSz="942975" eaLnBrk="0" hangingPunct="0">
              <a:defRPr sz="1000" i="1" smtClean="0">
                <a:solidFill>
                  <a:schemeClr val="tx1"/>
                </a:solidFill>
              </a:defRPr>
            </a:lvl1pPr>
          </a:lstStyle>
          <a:p>
            <a:pPr>
              <a:defRPr/>
            </a:pPr>
            <a:endParaRPr lang="en-US" altLang="en-US"/>
          </a:p>
        </p:txBody>
      </p:sp>
      <p:sp>
        <p:nvSpPr>
          <p:cNvPr id="3075" name="Rectangle 3">
            <a:extLst>
              <a:ext uri="{FF2B5EF4-FFF2-40B4-BE49-F238E27FC236}">
                <a16:creationId xmlns:a16="http://schemas.microsoft.com/office/drawing/2014/main" id="{998BEEA1-6CB9-3B45-8375-C216B7B04598}"/>
              </a:ext>
            </a:extLst>
          </p:cNvPr>
          <p:cNvSpPr>
            <a:spLocks noGrp="1" noChangeArrowheads="1"/>
          </p:cNvSpPr>
          <p:nvPr>
            <p:ph type="dt" idx="1"/>
          </p:nvPr>
        </p:nvSpPr>
        <p:spPr bwMode="auto">
          <a:xfrm>
            <a:off x="3997325" y="1588"/>
            <a:ext cx="3055938"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831" tIns="0" rIns="18831" bIns="0" numCol="1" anchor="t" anchorCtr="0" compatLnSpc="1">
            <a:prstTxWarp prst="textNoShape">
              <a:avLst/>
            </a:prstTxWarp>
          </a:bodyPr>
          <a:lstStyle>
            <a:lvl1pPr algn="r" defTabSz="942975" eaLnBrk="0" hangingPunct="0">
              <a:defRPr sz="1000" i="1" smtClean="0">
                <a:solidFill>
                  <a:schemeClr val="tx1"/>
                </a:solidFill>
              </a:defRPr>
            </a:lvl1pPr>
          </a:lstStyle>
          <a:p>
            <a:pPr>
              <a:defRPr/>
            </a:pPr>
            <a:endParaRPr lang="en-US" altLang="en-US"/>
          </a:p>
        </p:txBody>
      </p:sp>
      <p:sp>
        <p:nvSpPr>
          <p:cNvPr id="3076" name="Rectangle 4">
            <a:extLst>
              <a:ext uri="{FF2B5EF4-FFF2-40B4-BE49-F238E27FC236}">
                <a16:creationId xmlns:a16="http://schemas.microsoft.com/office/drawing/2014/main" id="{F3DD0F7A-C7DD-0E44-88A1-2B9E20D62E38}"/>
              </a:ext>
            </a:extLst>
          </p:cNvPr>
          <p:cNvSpPr>
            <a:spLocks noGrp="1" noChangeArrowheads="1"/>
          </p:cNvSpPr>
          <p:nvPr>
            <p:ph type="ftr" sz="quarter" idx="4"/>
          </p:nvPr>
        </p:nvSpPr>
        <p:spPr bwMode="auto">
          <a:xfrm>
            <a:off x="0" y="8890000"/>
            <a:ext cx="3055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831" tIns="0" rIns="18831" bIns="0" numCol="1" anchor="b" anchorCtr="0" compatLnSpc="1">
            <a:prstTxWarp prst="textNoShape">
              <a:avLst/>
            </a:prstTxWarp>
          </a:bodyPr>
          <a:lstStyle>
            <a:lvl1pPr defTabSz="942975" eaLnBrk="0" hangingPunct="0">
              <a:defRPr sz="1000" i="1" smtClean="0">
                <a:solidFill>
                  <a:schemeClr val="tx1"/>
                </a:solidFill>
              </a:defRPr>
            </a:lvl1pPr>
          </a:lstStyle>
          <a:p>
            <a:pPr>
              <a:defRPr/>
            </a:pPr>
            <a:endParaRPr lang="en-US" altLang="en-US"/>
          </a:p>
        </p:txBody>
      </p:sp>
      <p:sp>
        <p:nvSpPr>
          <p:cNvPr id="3077" name="Rectangle 5">
            <a:extLst>
              <a:ext uri="{FF2B5EF4-FFF2-40B4-BE49-F238E27FC236}">
                <a16:creationId xmlns:a16="http://schemas.microsoft.com/office/drawing/2014/main" id="{D564E922-5B57-F445-AD53-202B8FC8BCD6}"/>
              </a:ext>
            </a:extLst>
          </p:cNvPr>
          <p:cNvSpPr>
            <a:spLocks noGrp="1" noChangeArrowheads="1"/>
          </p:cNvSpPr>
          <p:nvPr>
            <p:ph type="sldNum" sz="quarter" idx="5"/>
          </p:nvPr>
        </p:nvSpPr>
        <p:spPr bwMode="auto">
          <a:xfrm>
            <a:off x="3997325" y="8890000"/>
            <a:ext cx="3055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831" tIns="0" rIns="18831" bIns="0" numCol="1" anchor="b" anchorCtr="0" compatLnSpc="1">
            <a:prstTxWarp prst="textNoShape">
              <a:avLst/>
            </a:prstTxWarp>
          </a:bodyPr>
          <a:lstStyle>
            <a:lvl1pPr algn="r" defTabSz="942975" eaLnBrk="0" hangingPunct="0">
              <a:defRPr sz="1000" i="1" smtClean="0">
                <a:solidFill>
                  <a:schemeClr val="tx1"/>
                </a:solidFill>
              </a:defRPr>
            </a:lvl1pPr>
          </a:lstStyle>
          <a:p>
            <a:pPr>
              <a:defRPr/>
            </a:pPr>
            <a:fld id="{F4399512-E961-4347-8706-661AE02AA638}" type="slidenum">
              <a:rPr lang="en-US" altLang="en-US"/>
              <a:pPr>
                <a:defRPr/>
              </a:pPr>
              <a:t>‹#›</a:t>
            </a:fld>
            <a:endParaRPr lang="en-US" altLang="en-US"/>
          </a:p>
        </p:txBody>
      </p:sp>
      <p:sp>
        <p:nvSpPr>
          <p:cNvPr id="3078" name="Rectangle 6">
            <a:extLst>
              <a:ext uri="{FF2B5EF4-FFF2-40B4-BE49-F238E27FC236}">
                <a16:creationId xmlns:a16="http://schemas.microsoft.com/office/drawing/2014/main" id="{A356CB06-1030-0B41-82F7-53C37F55FC84}"/>
              </a:ext>
            </a:extLst>
          </p:cNvPr>
          <p:cNvSpPr>
            <a:spLocks noChangeArrowheads="1"/>
          </p:cNvSpPr>
          <p:nvPr/>
        </p:nvSpPr>
        <p:spPr bwMode="auto">
          <a:xfrm>
            <a:off x="3141663" y="8909050"/>
            <a:ext cx="763587" cy="25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589" tIns="47079" rIns="92589" bIns="47079">
            <a:spAutoFit/>
          </a:bodyPr>
          <a:lstStyle>
            <a:lvl1pPr defTabSz="973138">
              <a:defRPr>
                <a:solidFill>
                  <a:schemeClr val="tx1"/>
                </a:solidFill>
                <a:latin typeface="Arial" panose="020B0604020202020204" pitchFamily="34" charset="0"/>
              </a:defRPr>
            </a:lvl1pPr>
            <a:lvl2pPr marL="455613" defTabSz="973138">
              <a:defRPr>
                <a:solidFill>
                  <a:schemeClr val="tx1"/>
                </a:solidFill>
                <a:latin typeface="Arial" panose="020B0604020202020204" pitchFamily="34" charset="0"/>
              </a:defRPr>
            </a:lvl2pPr>
            <a:lvl3pPr marL="912813" defTabSz="973138">
              <a:defRPr>
                <a:solidFill>
                  <a:schemeClr val="tx1"/>
                </a:solidFill>
                <a:latin typeface="Arial" panose="020B0604020202020204" pitchFamily="34" charset="0"/>
              </a:defRPr>
            </a:lvl3pPr>
            <a:lvl4pPr defTabSz="973138">
              <a:defRPr>
                <a:solidFill>
                  <a:schemeClr val="tx1"/>
                </a:solidFill>
                <a:latin typeface="Arial" panose="020B0604020202020204" pitchFamily="34" charset="0"/>
              </a:defRPr>
            </a:lvl4pPr>
            <a:lvl5pPr marL="1827213" defTabSz="973138">
              <a:defRPr>
                <a:solidFill>
                  <a:schemeClr val="tx1"/>
                </a:solidFill>
                <a:latin typeface="Arial" panose="020B0604020202020204" pitchFamily="34" charset="0"/>
              </a:defRPr>
            </a:lvl5pPr>
            <a:lvl6pPr marL="2284413" defTabSz="973138" fontAlgn="base">
              <a:spcBef>
                <a:spcPct val="0"/>
              </a:spcBef>
              <a:spcAft>
                <a:spcPct val="0"/>
              </a:spcAft>
              <a:defRPr>
                <a:solidFill>
                  <a:schemeClr val="tx1"/>
                </a:solidFill>
                <a:latin typeface="Arial" panose="020B0604020202020204" pitchFamily="34" charset="0"/>
              </a:defRPr>
            </a:lvl6pPr>
            <a:lvl7pPr marL="2741613" defTabSz="973138" fontAlgn="base">
              <a:spcBef>
                <a:spcPct val="0"/>
              </a:spcBef>
              <a:spcAft>
                <a:spcPct val="0"/>
              </a:spcAft>
              <a:defRPr>
                <a:solidFill>
                  <a:schemeClr val="tx1"/>
                </a:solidFill>
                <a:latin typeface="Arial" panose="020B0604020202020204" pitchFamily="34" charset="0"/>
              </a:defRPr>
            </a:lvl7pPr>
            <a:lvl8pPr marL="3198813" defTabSz="973138" fontAlgn="base">
              <a:spcBef>
                <a:spcPct val="0"/>
              </a:spcBef>
              <a:spcAft>
                <a:spcPct val="0"/>
              </a:spcAft>
              <a:defRPr>
                <a:solidFill>
                  <a:schemeClr val="tx1"/>
                </a:solidFill>
                <a:latin typeface="Arial" panose="020B0604020202020204" pitchFamily="34" charset="0"/>
              </a:defRPr>
            </a:lvl8pPr>
            <a:lvl9pPr marL="3656013" defTabSz="973138" fontAlgn="base">
              <a:spcBef>
                <a:spcPct val="0"/>
              </a:spcBef>
              <a:spcAft>
                <a:spcPct val="0"/>
              </a:spcAft>
              <a:defRPr>
                <a:solidFill>
                  <a:schemeClr val="tx1"/>
                </a:solidFill>
                <a:latin typeface="Arial" panose="020B0604020202020204" pitchFamily="34" charset="0"/>
              </a:defRPr>
            </a:lvl9pPr>
          </a:lstStyle>
          <a:p>
            <a:pPr algn="ctr">
              <a:lnSpc>
                <a:spcPct val="90000"/>
              </a:lnSpc>
              <a:defRPr/>
            </a:pPr>
            <a:r>
              <a:rPr lang="en-US" altLang="en-US" sz="1200"/>
              <a:t>Page </a:t>
            </a:r>
            <a:fld id="{4BC4BD8E-4513-1F4D-9D96-B772C8A5E233}" type="slidenum">
              <a:rPr lang="en-US" altLang="en-US" sz="1200" smtClean="0"/>
              <a:pPr algn="ctr">
                <a:lnSpc>
                  <a:spcPct val="90000"/>
                </a:lnSpc>
                <a:defRPr/>
              </a:pPr>
              <a:t>‹#›</a:t>
            </a:fld>
            <a:endParaRPr lang="en-US" altLang="en-US" sz="1200"/>
          </a:p>
        </p:txBody>
      </p:sp>
      <p:sp>
        <p:nvSpPr>
          <p:cNvPr id="3079" name="Rectangle 7">
            <a:extLst>
              <a:ext uri="{FF2B5EF4-FFF2-40B4-BE49-F238E27FC236}">
                <a16:creationId xmlns:a16="http://schemas.microsoft.com/office/drawing/2014/main" id="{B49BCF25-0E7A-044A-AA95-0450548451FB}"/>
              </a:ext>
            </a:extLst>
          </p:cNvPr>
          <p:cNvSpPr>
            <a:spLocks noGrp="1" noRot="1" noChangeAspect="1" noChangeArrowheads="1" noTextEdit="1"/>
          </p:cNvSpPr>
          <p:nvPr>
            <p:ph type="sldImg" idx="2"/>
          </p:nvPr>
        </p:nvSpPr>
        <p:spPr bwMode="auto">
          <a:xfrm>
            <a:off x="617538" y="5159375"/>
            <a:ext cx="5797550" cy="32623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80" name="Rectangle 8">
            <a:extLst>
              <a:ext uri="{FF2B5EF4-FFF2-40B4-BE49-F238E27FC236}">
                <a16:creationId xmlns:a16="http://schemas.microsoft.com/office/drawing/2014/main" id="{FF7F6A78-4152-5943-8790-482450ABF71B}"/>
              </a:ext>
            </a:extLst>
          </p:cNvPr>
          <p:cNvSpPr>
            <a:spLocks noGrp="1" noChangeArrowheads="1"/>
          </p:cNvSpPr>
          <p:nvPr>
            <p:ph type="body" sz="quarter" idx="3"/>
          </p:nvPr>
        </p:nvSpPr>
        <p:spPr bwMode="auto">
          <a:xfrm>
            <a:off x="977900" y="476250"/>
            <a:ext cx="5162550" cy="420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297" tIns="51787" rIns="97297" bIns="51787" numCol="1" anchor="t" anchorCtr="0" compatLnSpc="1">
            <a:prstTxWarp prst="textNoShape">
              <a:avLst/>
            </a:prstTxWarp>
          </a:bodyPr>
          <a:lstStyle/>
          <a:p>
            <a:pPr lvl="0"/>
            <a:r>
              <a:rPr lang="en-US" altLang="en-US" noProof="0"/>
              <a:t>Body Text</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Tree>
  </p:cSld>
  <p:clrMap bg1="lt1" tx1="dk1" bg2="lt2" tx2="dk2" accent1="accent1" accent2="accent2" accent3="accent3" accent4="accent4" accent5="accent5" accent6="accent6" hlink="hlink" folHlink="folHlink"/>
  <p:hf hdr="0" ftr="0" dt="0"/>
  <p:notesStyle>
    <a:lvl1pPr algn="l" defTabSz="1030288" rtl="0" eaLnBrk="0" fontAlgn="base" hangingPunct="0">
      <a:lnSpc>
        <a:spcPct val="87000"/>
      </a:lnSpc>
      <a:spcBef>
        <a:spcPct val="40000"/>
      </a:spcBef>
      <a:spcAft>
        <a:spcPct val="0"/>
      </a:spcAft>
      <a:defRPr sz="1600" kern="1200">
        <a:solidFill>
          <a:schemeClr val="tx1"/>
        </a:solidFill>
        <a:latin typeface="Arial" panose="020B0604020202020204" pitchFamily="34" charset="0"/>
        <a:ea typeface="+mn-ea"/>
        <a:cs typeface="+mn-cs"/>
      </a:defRPr>
    </a:lvl1pPr>
    <a:lvl2pPr marL="484188" algn="l" defTabSz="1030288" rtl="0" eaLnBrk="0" fontAlgn="base" hangingPunct="0">
      <a:lnSpc>
        <a:spcPct val="87000"/>
      </a:lnSpc>
      <a:spcBef>
        <a:spcPct val="40000"/>
      </a:spcBef>
      <a:spcAft>
        <a:spcPct val="0"/>
      </a:spcAft>
      <a:defRPr sz="1200" kern="1200">
        <a:solidFill>
          <a:schemeClr val="tx1"/>
        </a:solidFill>
        <a:latin typeface="Arial" panose="020B0604020202020204" pitchFamily="34" charset="0"/>
        <a:ea typeface="+mn-ea"/>
        <a:cs typeface="+mn-cs"/>
      </a:defRPr>
    </a:lvl2pPr>
    <a:lvl3pPr marL="971550" algn="l" defTabSz="1030288" rtl="0" eaLnBrk="0" fontAlgn="base" hangingPunct="0">
      <a:lnSpc>
        <a:spcPct val="87000"/>
      </a:lnSpc>
      <a:spcBef>
        <a:spcPct val="40000"/>
      </a:spcBef>
      <a:spcAft>
        <a:spcPct val="0"/>
      </a:spcAft>
      <a:defRPr sz="1200" kern="1200">
        <a:solidFill>
          <a:schemeClr val="tx1"/>
        </a:solidFill>
        <a:latin typeface="Arial" panose="020B0604020202020204" pitchFamily="34" charset="0"/>
        <a:ea typeface="+mn-ea"/>
        <a:cs typeface="+mn-cs"/>
      </a:defRPr>
    </a:lvl3pPr>
    <a:lvl4pPr marL="1457325" algn="l" defTabSz="1030288" rtl="0" eaLnBrk="0" fontAlgn="base" hangingPunct="0">
      <a:lnSpc>
        <a:spcPct val="87000"/>
      </a:lnSpc>
      <a:spcBef>
        <a:spcPct val="40000"/>
      </a:spcBef>
      <a:spcAft>
        <a:spcPct val="0"/>
      </a:spcAft>
      <a:defRPr sz="1200" kern="1200">
        <a:solidFill>
          <a:schemeClr val="tx1"/>
        </a:solidFill>
        <a:latin typeface="Arial" panose="020B0604020202020204" pitchFamily="34" charset="0"/>
        <a:ea typeface="+mn-ea"/>
        <a:cs typeface="+mn-cs"/>
      </a:defRPr>
    </a:lvl4pPr>
    <a:lvl5pPr marL="1944688" algn="l" defTabSz="1030288" rtl="0" eaLnBrk="0" fontAlgn="base" hangingPunct="0">
      <a:lnSpc>
        <a:spcPct val="87000"/>
      </a:lnSpc>
      <a:spcBef>
        <a:spcPct val="4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1</a:t>
            </a:fld>
            <a:endParaRPr lang="en-US" altLang="en-US"/>
          </a:p>
        </p:txBody>
      </p:sp>
    </p:spTree>
    <p:extLst>
      <p:ext uri="{BB962C8B-B14F-4D97-AF65-F5344CB8AC3E}">
        <p14:creationId xmlns:p14="http://schemas.microsoft.com/office/powerpoint/2010/main" val="1740198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DengXian" panose="02010600030101010101" pitchFamily="2" charset="-122"/>
                <a:cs typeface="Times New Roman" panose="02020603050405020304" pitchFamily="18" charset="0"/>
              </a:rPr>
              <a:t>Llama 3 employs a strategy called 4D parallelism, which combines four different types of parallelism to distribute the workload across thousands of GPUs efficiently. </a:t>
            </a:r>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25</a:t>
            </a:fld>
            <a:endParaRPr lang="en-US" altLang="en-US"/>
          </a:p>
        </p:txBody>
      </p:sp>
    </p:spTree>
    <p:extLst>
      <p:ext uri="{BB962C8B-B14F-4D97-AF65-F5344CB8AC3E}">
        <p14:creationId xmlns:p14="http://schemas.microsoft.com/office/powerpoint/2010/main" val="2067923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30288" rtl="0" eaLnBrk="0" fontAlgn="base" latinLnBrk="0" hangingPunct="0">
              <a:lnSpc>
                <a:spcPct val="87000"/>
              </a:lnSpc>
              <a:spcBef>
                <a:spcPct val="40000"/>
              </a:spcBef>
              <a:spcAft>
                <a:spcPct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instead of a single GPU trying to hold and compute with these massive tensors, the workload is divided, significantly reducing the memory burden on each GPU.</a:t>
            </a:r>
          </a:p>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26</a:t>
            </a:fld>
            <a:endParaRPr lang="en-US" altLang="en-US"/>
          </a:p>
        </p:txBody>
      </p:sp>
    </p:spTree>
    <p:extLst>
      <p:ext uri="{BB962C8B-B14F-4D97-AF65-F5344CB8AC3E}">
        <p14:creationId xmlns:p14="http://schemas.microsoft.com/office/powerpoint/2010/main" val="1389376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DengXian" panose="02010600030101010101" pitchFamily="2" charset="-122"/>
                <a:cs typeface="Times New Roman" panose="02020603050405020304" pitchFamily="18" charset="0"/>
              </a:rPr>
              <a:t>In the forward pass, outputs are passed to the next stage, while in the backward pass, gradients flow in reverse. To reduce idle time, Llama 3 processes </a:t>
            </a:r>
            <a:r>
              <a:rPr lang="en-US" sz="1800" dirty="0" err="1">
                <a:effectLst/>
                <a:latin typeface="Aptos" panose="020B0004020202020204" pitchFamily="34" charset="0"/>
                <a:ea typeface="DengXian" panose="02010600030101010101" pitchFamily="2" charset="-122"/>
                <a:cs typeface="Times New Roman" panose="02020603050405020304" pitchFamily="18" charset="0"/>
              </a:rPr>
              <a:t>microbatches</a:t>
            </a:r>
            <a:r>
              <a:rPr lang="en-US" sz="1800" dirty="0">
                <a:effectLst/>
                <a:latin typeface="Aptos" panose="020B0004020202020204" pitchFamily="34" charset="0"/>
                <a:ea typeface="DengXian" panose="02010600030101010101" pitchFamily="2" charset="-122"/>
                <a:cs typeface="Times New Roman" panose="02020603050405020304" pitchFamily="18" charset="0"/>
              </a:rPr>
              <a:t>—each containing 16M tokens per batch—allowing stages to work in parallel and maximize GPU utilization.</a:t>
            </a:r>
            <a:r>
              <a:rPr lang="en-US" dirty="0">
                <a:effectLst/>
              </a:rPr>
              <a:t> </a:t>
            </a:r>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27</a:t>
            </a:fld>
            <a:endParaRPr lang="en-US" altLang="en-US"/>
          </a:p>
        </p:txBody>
      </p:sp>
    </p:spTree>
    <p:extLst>
      <p:ext uri="{BB962C8B-B14F-4D97-AF65-F5344CB8AC3E}">
        <p14:creationId xmlns:p14="http://schemas.microsoft.com/office/powerpoint/2010/main" val="746071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(a) example neural network with sequential layers is partitioned across four accelerators.</a:t>
            </a:r>
          </a:p>
          <a:p>
            <a:pPr marL="0" marR="0">
              <a:lnSpc>
                <a:spcPct val="115000"/>
              </a:lnSpc>
              <a:spcAft>
                <a:spcPts val="800"/>
              </a:spcAft>
              <a:buNone/>
            </a:pP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Fk</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is the composite forward computation function of the k-</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th</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cell. Bk is the back-propagation function, which depends on both Bk+1 from the upper layer and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Fk</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 </a:t>
            </a:r>
          </a:p>
          <a:p>
            <a:pPr marL="0" marR="0">
              <a:lnSpc>
                <a:spcPct val="115000"/>
              </a:lnSpc>
              <a:spcAft>
                <a:spcPts val="800"/>
              </a:spcAft>
              <a:buNone/>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(b) The naive model parallelism strategy leads to severe under-utilization due to the sequential dependency of the network. </a:t>
            </a:r>
          </a:p>
          <a:p>
            <a:pPr marL="0" marR="0">
              <a:lnSpc>
                <a:spcPct val="115000"/>
              </a:lnSpc>
              <a:spcAft>
                <a:spcPts val="800"/>
              </a:spcAft>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(c) Pipeline parallelism divides the input mini-batch into smaller micro-batches, enabling different accelerators to work on different micro-batches simultaneously. Gradients are applied synchronously at the end.</a:t>
            </a:r>
          </a:p>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28</a:t>
            </a:fld>
            <a:endParaRPr lang="en-US" altLang="en-US"/>
          </a:p>
        </p:txBody>
      </p:sp>
    </p:spTree>
    <p:extLst>
      <p:ext uri="{BB962C8B-B14F-4D97-AF65-F5344CB8AC3E}">
        <p14:creationId xmlns:p14="http://schemas.microsoft.com/office/powerpoint/2010/main" val="1507735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In traditional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GPipe</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the number of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microbatches</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each stage processes, denoted as ( N ), is rigidly tied to either the number of pipeline stages, ( PP ), or the total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microbatches</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 M ). For Llama 3, with PP=16, a depth-first schedule (DFS) forces ( N ) to be 16, meaning each stage must process 16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microbatches</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before moving forward. Alternatively, a breadth-first schedule (BFS) sets ( N ) equal to the total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microbatches</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 M ). This rigidity limits flexibility in adjusting batch sizes for pre-training. </a:t>
            </a:r>
          </a:p>
          <a:p>
            <a:endParaRPr lang="en-US" dirty="0"/>
          </a:p>
          <a:p>
            <a:pPr marL="0" marR="0" lvl="0" indent="0" algn="l" defTabSz="1030288" rtl="0" eaLnBrk="0" fontAlgn="base" latinLnBrk="0" hangingPunct="0">
              <a:lnSpc>
                <a:spcPct val="87000"/>
              </a:lnSpc>
              <a:spcBef>
                <a:spcPct val="40000"/>
              </a:spcBef>
              <a:spcAft>
                <a:spcPct val="0"/>
              </a:spcAft>
              <a:buClrTx/>
              <a:buSzTx/>
              <a:buFontTx/>
              <a:buNone/>
              <a:tabLst/>
              <a:defRPr/>
            </a:pPr>
            <a:r>
              <a:rPr lang="en-US" sz="1800" dirty="0">
                <a:effectLst/>
                <a:latin typeface="Aptos" panose="020B0004020202020204" pitchFamily="34" charset="0"/>
                <a:ea typeface="DengXian" panose="02010600030101010101" pitchFamily="2" charset="-122"/>
                <a:cs typeface="Times New Roman" panose="02020603050405020304" pitchFamily="18" charset="0"/>
              </a:rPr>
              <a:t>Next, there’s memory imbalance. Across Llama 3’s 16 pipeline stages, spanning 126 layers, memory usage is uneven. </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The first stage, which includes the embedding layer, consumes significantly more memory. This can cause memory overflow on some GPUs, while others, like those in later stages, remain underutilized, wasting resources and reducing efficiency.</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29</a:t>
            </a:fld>
            <a:endParaRPr lang="en-US" altLang="en-US"/>
          </a:p>
        </p:txBody>
      </p:sp>
    </p:spTree>
    <p:extLst>
      <p:ext uri="{BB962C8B-B14F-4D97-AF65-F5344CB8AC3E}">
        <p14:creationId xmlns:p14="http://schemas.microsoft.com/office/powerpoint/2010/main" val="2030540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DengXian" panose="02010600030101010101" pitchFamily="2" charset="-122"/>
                <a:cs typeface="Times New Roman" panose="02020603050405020304" pitchFamily="18" charset="0"/>
              </a:rPr>
              <a:t>The figure illustrates this optimized schedule. It shows 8 stages (0 to 7) across 4 pipeline ranks, with rank 0 handling stages 0 and 4, rank 1 handling stages 1 and 5, and so on. The colored blocks represent 10 micro-batches. Each rank processes 5 continuous micro-batches per stage, like micro-batches 0 to 4 in stage 0, then stage 4, Grey area without any number is bubble time, reducing idle time and balancing the load. This approach scales to Llama 3’s 16 stages, boosting efficiency</a:t>
            </a:r>
            <a:r>
              <a:rPr lang="en-US" dirty="0">
                <a:effectLst/>
              </a:rPr>
              <a:t> </a:t>
            </a:r>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30</a:t>
            </a:fld>
            <a:endParaRPr lang="en-US" altLang="en-US"/>
          </a:p>
        </p:txBody>
      </p:sp>
    </p:spTree>
    <p:extLst>
      <p:ext uri="{BB962C8B-B14F-4D97-AF65-F5344CB8AC3E}">
        <p14:creationId xmlns:p14="http://schemas.microsoft.com/office/powerpoint/2010/main" val="1170443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DengXian" panose="02010600030101010101" pitchFamily="2" charset="-122"/>
                <a:cs typeface="Times New Roman" panose="02020603050405020304" pitchFamily="18" charset="0"/>
              </a:rPr>
              <a:t>Llama 3 adopts an interleaved schedule, as seen in Slide 9’s diagram, assigning ( V ) pipeline stages to each pipeline rank to minimize bubbles.</a:t>
            </a:r>
            <a:r>
              <a:rPr lang="en-US" dirty="0">
                <a:effectLst/>
              </a:rPr>
              <a:t> </a:t>
            </a:r>
            <a:r>
              <a:rPr lang="en-US" sz="1800" dirty="0">
                <a:effectLst/>
                <a:latin typeface="Aptos" panose="020B0004020202020204" pitchFamily="34" charset="0"/>
                <a:ea typeface="DengXian" panose="02010600030101010101" pitchFamily="2" charset="-122"/>
                <a:cs typeface="Times New Roman" panose="02020603050405020304" pitchFamily="18" charset="0"/>
              </a:rPr>
              <a:t>In Slide 9, with PP=8, V = 2 M=10,</a:t>
            </a:r>
            <a:r>
              <a:rPr lang="en-US" dirty="0">
                <a:effectLst/>
              </a:rPr>
              <a:t> </a:t>
            </a:r>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31</a:t>
            </a:fld>
            <a:endParaRPr lang="en-US" altLang="en-US"/>
          </a:p>
        </p:txBody>
      </p:sp>
    </p:spTree>
    <p:extLst>
      <p:ext uri="{BB962C8B-B14F-4D97-AF65-F5344CB8AC3E}">
        <p14:creationId xmlns:p14="http://schemas.microsoft.com/office/powerpoint/2010/main" val="2856980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33</a:t>
            </a:fld>
            <a:endParaRPr lang="en-US" altLang="en-US"/>
          </a:p>
        </p:txBody>
      </p:sp>
    </p:spTree>
    <p:extLst>
      <p:ext uri="{BB962C8B-B14F-4D97-AF65-F5344CB8AC3E}">
        <p14:creationId xmlns:p14="http://schemas.microsoft.com/office/powerpoint/2010/main" val="2688659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30288" rtl="0" eaLnBrk="0" fontAlgn="base" latinLnBrk="0" hangingPunct="0">
              <a:lnSpc>
                <a:spcPct val="87000"/>
              </a:lnSpc>
              <a:spcBef>
                <a:spcPct val="40000"/>
              </a:spcBef>
              <a:spcAft>
                <a:spcPct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GPUs are divided into parallelism groups in the order of [TP, CP, PP, DP], where DP stands for FSDP. In this example, 16 GPUs are configured with a group size of |TP|=2, |CP|=2, |PP|=2, and |DP|=2. A GPU’s position in 4D parallelism is represented as a vector, [D1, D2, D3, D4], where Di is the index on the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i-th</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parallelism dimension. In this example, GPU0[TP0, CP0, PP0, DP0] and GPU1[TP1, CP0, PP0, DP0] are in the same TP group, GPU0 and GPU2 are in the same CP group, GPU0 and GPU4 are in the same PP group, and GPU0 and GPU8 are in the same DP group</a:t>
            </a:r>
          </a:p>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34</a:t>
            </a:fld>
            <a:endParaRPr lang="en-US" altLang="en-US"/>
          </a:p>
        </p:txBody>
      </p:sp>
    </p:spTree>
    <p:extLst>
      <p:ext uri="{BB962C8B-B14F-4D97-AF65-F5344CB8AC3E}">
        <p14:creationId xmlns:p14="http://schemas.microsoft.com/office/powerpoint/2010/main" val="3116788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DeepSeek-V3 is an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MoE</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model with an impressive 671 billion total parameters, but only 37 billion are activated for each token. This sparsity is a game-changer: by routing each token to a subset of experts, DeepSeek-V3 reduces the computational demand by a factor of 18 compared to a dense model of the same size. For example, while a dense model like Llama 3 uses all 405 billion parameters per token, DeepSeek-V3’s sparse approach makes training and inference far more efficient, contributing to its low training cost of just 2.788 million H800 GPU hours.</a:t>
            </a:r>
          </a:p>
          <a:p>
            <a:pPr marL="0" marR="0">
              <a:lnSpc>
                <a:spcPct val="115000"/>
              </a:lnSpc>
              <a:spcAft>
                <a:spcPts val="800"/>
              </a:spcAft>
              <a:buNone/>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However, this sparsity introduces a key challenge: efficient distributed training across nodes. In an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MoE</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model, tokens need to be routed to experts that may reside on different nodes, requiring cross-node communication. This can be costly due to the lower bandwidth and higher latency of inter-node networksDeepSeek-V3 tackles this with several optimizations: node-limited routing to minimize communication, computation-communication overlap to hide latency, and an auxiliary-loss-free load balancing strategy to ensure even expert utilization across nodes—preventing bottlenecks and eliminating token dropping.</a:t>
            </a:r>
          </a:p>
          <a:p>
            <a:pPr marL="0" marR="0">
              <a:lnSpc>
                <a:spcPct val="115000"/>
              </a:lnSpc>
              <a:spcAft>
                <a:spcPts val="800"/>
              </a:spcAft>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The figure illustrates this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MoE</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architecture. It shows input tokens passing through transformer blocks, with shared and routed experts handling sparse computations. </a:t>
            </a:r>
          </a:p>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35</a:t>
            </a:fld>
            <a:endParaRPr lang="en-US" altLang="en-US"/>
          </a:p>
        </p:txBody>
      </p:sp>
    </p:spTree>
    <p:extLst>
      <p:ext uri="{BB962C8B-B14F-4D97-AF65-F5344CB8AC3E}">
        <p14:creationId xmlns:p14="http://schemas.microsoft.com/office/powerpoint/2010/main" val="1542654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598CE-18E2-B42D-3C15-A7DE224B51F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5EF23E-F709-8D4C-074A-08DA747FEC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3E8BF87-4D27-33AE-FCDA-AF117067A15F}"/>
              </a:ext>
            </a:extLst>
          </p:cNvPr>
          <p:cNvSpPr>
            <a:spLocks noGrp="1"/>
          </p:cNvSpPr>
          <p:nvPr>
            <p:ph type="body"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125C6645-1CEB-6872-E232-55FAB9595B75}"/>
              </a:ext>
            </a:extLst>
          </p:cNvPr>
          <p:cNvSpPr>
            <a:spLocks noGrp="1"/>
          </p:cNvSpPr>
          <p:nvPr>
            <p:ph type="sldNum" sz="quarter" idx="5"/>
          </p:nvPr>
        </p:nvSpPr>
        <p:spPr/>
        <p:txBody>
          <a:bodyPr/>
          <a:lstStyle/>
          <a:p>
            <a:pPr>
              <a:defRPr/>
            </a:pPr>
            <a:fld id="{F4399512-E961-4347-8706-661AE02AA638}" type="slidenum">
              <a:rPr lang="en-US" altLang="en-US" smtClean="0"/>
              <a:pPr>
                <a:defRPr/>
              </a:pPr>
              <a:t>4</a:t>
            </a:fld>
            <a:endParaRPr lang="en-US" altLang="en-US"/>
          </a:p>
        </p:txBody>
      </p:sp>
    </p:spTree>
    <p:extLst>
      <p:ext uri="{BB962C8B-B14F-4D97-AF65-F5344CB8AC3E}">
        <p14:creationId xmlns:p14="http://schemas.microsoft.com/office/powerpoint/2010/main" val="892071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30288" rtl="0" eaLnBrk="0" fontAlgn="base" latinLnBrk="0" hangingPunct="0">
              <a:lnSpc>
                <a:spcPct val="87000"/>
              </a:lnSpc>
              <a:spcBef>
                <a:spcPct val="40000"/>
              </a:spcBef>
              <a:spcAft>
                <a:spcPct val="0"/>
              </a:spcAft>
              <a:buClrTx/>
              <a:buSzTx/>
              <a:buFontTx/>
              <a:buNone/>
              <a:tabLst/>
              <a:defRPr/>
            </a:pPr>
            <a:r>
              <a:rPr lang="en-US" b="0" dirty="0"/>
              <a:t>Figure 5 | Example </a:t>
            </a:r>
            <a:r>
              <a:rPr lang="en-US" b="0" dirty="0" err="1"/>
              <a:t>DualPipe</a:t>
            </a:r>
            <a:r>
              <a:rPr lang="en-US" b="0" dirty="0"/>
              <a:t> scheduling for 8 PP ranks and 20 micro-batches in two directions. </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at Time 0, Device 0 processes micro-batch 0 forward, while Device 7 handles micro-batch 19 backward. By Time 2, all devices are busy—Device 0 on micro-batch 2 forward, Device 7 on micro-batch 17 backward—leaving almost no idle time, as you can see with the minimal white spaces.</a:t>
            </a:r>
          </a:p>
          <a:p>
            <a:r>
              <a:rPr lang="en-US" b="0" dirty="0"/>
              <a:t>Two cells enclosed by a shared black border have mutually overlapped computation and communication.</a:t>
            </a:r>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36</a:t>
            </a:fld>
            <a:endParaRPr lang="en-US" altLang="en-US"/>
          </a:p>
        </p:txBody>
      </p:sp>
    </p:spTree>
    <p:extLst>
      <p:ext uri="{BB962C8B-B14F-4D97-AF65-F5344CB8AC3E}">
        <p14:creationId xmlns:p14="http://schemas.microsoft.com/office/powerpoint/2010/main" val="25697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82B20-AA27-08F0-56A5-14BC9AD6F4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E3FDE-BCF8-5DB3-962C-00FB7DE8D8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7947CC-AD4B-3B5D-C697-08F25279E307}"/>
              </a:ext>
            </a:extLst>
          </p:cNvPr>
          <p:cNvSpPr>
            <a:spLocks noGrp="1"/>
          </p:cNvSpPr>
          <p:nvPr>
            <p:ph type="body" idx="1"/>
          </p:nvPr>
        </p:nvSpPr>
        <p:spPr/>
        <p:txBody>
          <a:bodyPr/>
          <a:lstStyle/>
          <a:p>
            <a:pPr marL="0" marR="0">
              <a:lnSpc>
                <a:spcPct val="115000"/>
              </a:lnSpc>
              <a:spcAft>
                <a:spcPts val="800"/>
              </a:spcAft>
              <a:buNone/>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Now, let’s talk about memory usage.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DualPipe</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requires 2× the model parameters and PP+1</a:t>
            </a:r>
          </a:p>
          <a:p>
            <a:pPr>
              <a:buNone/>
            </a:pPr>
            <a:r>
              <a:rPr lang="en-US" sz="1800" dirty="0">
                <a:effectLst/>
                <a:latin typeface="Aptos" panose="020B0004020202020204" pitchFamily="34" charset="0"/>
                <a:ea typeface="DengXian" panose="02010600030101010101" pitchFamily="2" charset="-122"/>
                <a:cs typeface="Times New Roman" panose="02020603050405020304" pitchFamily="18" charset="0"/>
              </a:rPr>
              <a:t> activations, which might sound like a trade-off at first. But this design choice allows us to balance memory across devices efficiently, supporting the massive scale of DeepSeek-V3 while maintaining stability. </a:t>
            </a:r>
            <a:endParaRPr lang="en-US" b="0" dirty="0"/>
          </a:p>
        </p:txBody>
      </p:sp>
      <p:sp>
        <p:nvSpPr>
          <p:cNvPr id="4" name="Slide Number Placeholder 3">
            <a:extLst>
              <a:ext uri="{FF2B5EF4-FFF2-40B4-BE49-F238E27FC236}">
                <a16:creationId xmlns:a16="http://schemas.microsoft.com/office/drawing/2014/main" id="{B76A4AF3-4C70-5FA1-47F5-4214DA814564}"/>
              </a:ext>
            </a:extLst>
          </p:cNvPr>
          <p:cNvSpPr>
            <a:spLocks noGrp="1"/>
          </p:cNvSpPr>
          <p:nvPr>
            <p:ph type="sldNum" sz="quarter" idx="5"/>
          </p:nvPr>
        </p:nvSpPr>
        <p:spPr/>
        <p:txBody>
          <a:bodyPr/>
          <a:lstStyle/>
          <a:p>
            <a:pPr>
              <a:defRPr/>
            </a:pPr>
            <a:fld id="{F4399512-E961-4347-8706-661AE02AA638}" type="slidenum">
              <a:rPr lang="en-US" altLang="en-US" smtClean="0"/>
              <a:pPr>
                <a:defRPr/>
              </a:pPr>
              <a:t>37</a:t>
            </a:fld>
            <a:endParaRPr lang="en-US" altLang="en-US"/>
          </a:p>
        </p:txBody>
      </p:sp>
    </p:spTree>
    <p:extLst>
      <p:ext uri="{BB962C8B-B14F-4D97-AF65-F5344CB8AC3E}">
        <p14:creationId xmlns:p14="http://schemas.microsoft.com/office/powerpoint/2010/main" val="1089814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DengXian" panose="02010600030101010101" pitchFamily="2" charset="-122"/>
                <a:cs typeface="Times New Roman" panose="02020603050405020304" pitchFamily="18" charset="0"/>
              </a:rPr>
              <a:t>Now, I have gone through the distributed strategies of Llama 3 and </a:t>
            </a:r>
            <a:r>
              <a:rPr lang="en-US" sz="1800" dirty="0" err="1">
                <a:effectLst/>
                <a:latin typeface="Aptos" panose="020B0004020202020204" pitchFamily="34" charset="0"/>
                <a:ea typeface="DengXian" panose="02010600030101010101" pitchFamily="2" charset="-122"/>
                <a:cs typeface="Times New Roman" panose="02020603050405020304" pitchFamily="18" charset="0"/>
              </a:rPr>
              <a:t>DeepSeek</a:t>
            </a:r>
            <a:r>
              <a:rPr lang="en-US" sz="1800" dirty="0">
                <a:effectLst/>
                <a:latin typeface="Aptos" panose="020B0004020202020204" pitchFamily="34" charset="0"/>
                <a:ea typeface="DengXian" panose="02010600030101010101" pitchFamily="2" charset="-122"/>
                <a:cs typeface="Times New Roman" panose="02020603050405020304" pitchFamily="18" charset="0"/>
              </a:rPr>
              <a:t>, two of the most innovative large language models currently. However, they were both trained and evaluated on high-end clusters, which are expensive and limit access for normal users. I also need to consider how they can be applied in everyday life, specifically on consumer-grade networks. </a:t>
            </a:r>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42</a:t>
            </a:fld>
            <a:endParaRPr lang="en-US" altLang="en-US"/>
          </a:p>
        </p:txBody>
      </p:sp>
    </p:spTree>
    <p:extLst>
      <p:ext uri="{BB962C8B-B14F-4D97-AF65-F5344CB8AC3E}">
        <p14:creationId xmlns:p14="http://schemas.microsoft.com/office/powerpoint/2010/main" val="1384433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30288" rtl="0" eaLnBrk="0" fontAlgn="base" latinLnBrk="0" hangingPunct="0">
              <a:lnSpc>
                <a:spcPct val="87000"/>
              </a:lnSpc>
              <a:spcBef>
                <a:spcPct val="40000"/>
              </a:spcBef>
              <a:spcAft>
                <a:spcPct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A high-level overview of our system design. Servers store pretrained LLM layers and temporarily hold attention caches for inferencing. Clients hold embedding layers and learned prompts/adapters (if used). Arrows denote temporary chains formed for inference.</a:t>
            </a:r>
          </a:p>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43</a:t>
            </a:fld>
            <a:endParaRPr lang="en-US" altLang="en-US"/>
          </a:p>
        </p:txBody>
      </p:sp>
    </p:spTree>
    <p:extLst>
      <p:ext uri="{BB962C8B-B14F-4D97-AF65-F5344CB8AC3E}">
        <p14:creationId xmlns:p14="http://schemas.microsoft.com/office/powerpoint/2010/main" val="3222754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30288" rtl="0" eaLnBrk="0" fontAlgn="base" latinLnBrk="0" hangingPunct="0">
              <a:lnSpc>
                <a:spcPct val="87000"/>
              </a:lnSpc>
              <a:spcBef>
                <a:spcPct val="40000"/>
              </a:spcBef>
              <a:spcAft>
                <a:spcPct val="0"/>
              </a:spcAft>
              <a:buClrTx/>
              <a:buSzTx/>
              <a:buFontTx/>
              <a:buNone/>
              <a:tabLst/>
              <a:defRPr/>
            </a:pPr>
            <a:r>
              <a:rPr lang="en-US" b="0" i="0" u="none" strike="noStrike" dirty="0">
                <a:solidFill>
                  <a:srgbClr val="000000"/>
                </a:solidFill>
                <a:effectLst/>
                <a:latin typeface="Arial" panose="020B0604020202020204" pitchFamily="34" charset="0"/>
              </a:rPr>
              <a:t>Kilobyte</a:t>
            </a:r>
          </a:p>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45</a:t>
            </a:fld>
            <a:endParaRPr lang="en-US" altLang="en-US"/>
          </a:p>
        </p:txBody>
      </p:sp>
    </p:spTree>
    <p:extLst>
      <p:ext uri="{BB962C8B-B14F-4D97-AF65-F5344CB8AC3E}">
        <p14:creationId xmlns:p14="http://schemas.microsoft.com/office/powerpoint/2010/main" val="1848046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46</a:t>
            </a:fld>
            <a:endParaRPr lang="en-US" altLang="en-US"/>
          </a:p>
        </p:txBody>
      </p:sp>
    </p:spTree>
    <p:extLst>
      <p:ext uri="{BB962C8B-B14F-4D97-AF65-F5344CB8AC3E}">
        <p14:creationId xmlns:p14="http://schemas.microsoft.com/office/powerpoint/2010/main" val="111764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30288" rtl="0" eaLnBrk="0" fontAlgn="base" latinLnBrk="0" hangingPunct="0">
              <a:lnSpc>
                <a:spcPct val="87000"/>
              </a:lnSpc>
              <a:spcBef>
                <a:spcPct val="40000"/>
              </a:spcBef>
              <a:spcAft>
                <a:spcPct val="0"/>
              </a:spcAft>
              <a:buClrTx/>
              <a:buSzTx/>
              <a:buFontTx/>
              <a:buNone/>
              <a:tabLst/>
              <a:defRPr/>
            </a:pPr>
            <a:r>
              <a:rPr lang="en-US" b="0" i="0" u="none" strike="noStrike" dirty="0">
                <a:solidFill>
                  <a:srgbClr val="000000"/>
                </a:solidFill>
                <a:effectLst/>
                <a:latin typeface="Arial" panose="020B0604020202020204" pitchFamily="34" charset="0"/>
              </a:rPr>
              <a:t>Megabits per second</a:t>
            </a:r>
          </a:p>
          <a:p>
            <a:pPr marL="0" marR="0" lvl="0" indent="0" algn="l" defTabSz="1030288" rtl="0" eaLnBrk="0" fontAlgn="base" latinLnBrk="0" hangingPunct="0">
              <a:lnSpc>
                <a:spcPct val="87000"/>
              </a:lnSpc>
              <a:spcBef>
                <a:spcPct val="40000"/>
              </a:spcBef>
              <a:spcAft>
                <a:spcPct val="0"/>
              </a:spcAft>
              <a:buClrTx/>
              <a:buSzTx/>
              <a:buFontTx/>
              <a:buNone/>
              <a:tabLst/>
              <a:defRPr/>
            </a:pPr>
            <a:r>
              <a:rPr lang="en-US" b="0" i="0" u="none" strike="noStrike" dirty="0">
                <a:solidFill>
                  <a:srgbClr val="000000"/>
                </a:solidFill>
                <a:effectLst/>
                <a:latin typeface="Arial" panose="020B0604020202020204" pitchFamily="34" charset="0"/>
              </a:rPr>
              <a:t>milliseconds Round-Trip Time</a:t>
            </a:r>
          </a:p>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47</a:t>
            </a:fld>
            <a:endParaRPr lang="en-US" altLang="en-US"/>
          </a:p>
        </p:txBody>
      </p:sp>
    </p:spTree>
    <p:extLst>
      <p:ext uri="{BB962C8B-B14F-4D97-AF65-F5344CB8AC3E}">
        <p14:creationId xmlns:p14="http://schemas.microsoft.com/office/powerpoint/2010/main" val="784108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309D3-8488-4ABC-51F6-553894BF92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9E610A-475B-EB6F-63FC-02261BAF91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754E1-55A3-D8CB-F0AF-B76FC2EA5B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525508-F471-596B-CB96-11B69B148632}"/>
              </a:ext>
            </a:extLst>
          </p:cNvPr>
          <p:cNvSpPr>
            <a:spLocks noGrp="1"/>
          </p:cNvSpPr>
          <p:nvPr>
            <p:ph type="sldNum" sz="quarter" idx="5"/>
          </p:nvPr>
        </p:nvSpPr>
        <p:spPr/>
        <p:txBody>
          <a:bodyPr/>
          <a:lstStyle/>
          <a:p>
            <a:pPr>
              <a:defRPr/>
            </a:pPr>
            <a:fld id="{F4399512-E961-4347-8706-661AE02AA638}" type="slidenum">
              <a:rPr lang="en-US" altLang="en-US" smtClean="0"/>
              <a:pPr>
                <a:defRPr/>
              </a:pPr>
              <a:t>48</a:t>
            </a:fld>
            <a:endParaRPr lang="en-US" altLang="en-US"/>
          </a:p>
        </p:txBody>
      </p:sp>
    </p:spTree>
    <p:extLst>
      <p:ext uri="{BB962C8B-B14F-4D97-AF65-F5344CB8AC3E}">
        <p14:creationId xmlns:p14="http://schemas.microsoft.com/office/powerpoint/2010/main" val="224277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F4399512-E961-4347-8706-661AE02AA638}" type="slidenum">
              <a:rPr lang="en-US" altLang="en-US" smtClean="0"/>
              <a:pPr>
                <a:defRPr/>
              </a:pPr>
              <a:t>5</a:t>
            </a:fld>
            <a:endParaRPr lang="en-US" altLang="en-US"/>
          </a:p>
        </p:txBody>
      </p:sp>
    </p:spTree>
    <p:extLst>
      <p:ext uri="{BB962C8B-B14F-4D97-AF65-F5344CB8AC3E}">
        <p14:creationId xmlns:p14="http://schemas.microsoft.com/office/powerpoint/2010/main" val="175202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F4399512-E961-4347-8706-661AE02AA638}" type="slidenum">
              <a:rPr lang="en-US" altLang="en-US" smtClean="0"/>
              <a:pPr>
                <a:defRPr/>
              </a:pPr>
              <a:t>7</a:t>
            </a:fld>
            <a:endParaRPr lang="en-US" altLang="en-US"/>
          </a:p>
        </p:txBody>
      </p:sp>
    </p:spTree>
    <p:extLst>
      <p:ext uri="{BB962C8B-B14F-4D97-AF65-F5344CB8AC3E}">
        <p14:creationId xmlns:p14="http://schemas.microsoft.com/office/powerpoint/2010/main" val="3450331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E837D-3C02-5DAC-7288-AB818CCDE29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5CBA7E-B868-A0B7-26DA-B72D2ACA6B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BA992AA-B233-B00E-968C-B328768405DB}"/>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2B1383F-EC5F-A144-FB83-9AF16A94F932}"/>
              </a:ext>
            </a:extLst>
          </p:cNvPr>
          <p:cNvSpPr>
            <a:spLocks noGrp="1"/>
          </p:cNvSpPr>
          <p:nvPr>
            <p:ph type="sldNum" sz="quarter" idx="5"/>
          </p:nvPr>
        </p:nvSpPr>
        <p:spPr/>
        <p:txBody>
          <a:bodyPr/>
          <a:lstStyle/>
          <a:p>
            <a:pPr>
              <a:defRPr/>
            </a:pPr>
            <a:fld id="{F4399512-E961-4347-8706-661AE02AA638}" type="slidenum">
              <a:rPr lang="en-US" altLang="en-US" smtClean="0"/>
              <a:pPr>
                <a:defRPr/>
              </a:pPr>
              <a:t>11</a:t>
            </a:fld>
            <a:endParaRPr lang="en-US" altLang="en-US"/>
          </a:p>
        </p:txBody>
      </p:sp>
    </p:spTree>
    <p:extLst>
      <p:ext uri="{BB962C8B-B14F-4D97-AF65-F5344CB8AC3E}">
        <p14:creationId xmlns:p14="http://schemas.microsoft.com/office/powerpoint/2010/main" val="1612346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Review</a:t>
            </a:r>
            <a:r>
              <a:rPr kumimoji="1" lang="zh-CN" altLang="en-US" dirty="0"/>
              <a:t> </a:t>
            </a:r>
            <a:r>
              <a:rPr kumimoji="1" lang="en-US" altLang="zh-CN" dirty="0"/>
              <a:t>attention</a:t>
            </a:r>
            <a:r>
              <a:rPr kumimoji="1" lang="zh-CN" altLang="en-US" dirty="0"/>
              <a:t>机制</a:t>
            </a:r>
          </a:p>
        </p:txBody>
      </p:sp>
      <p:sp>
        <p:nvSpPr>
          <p:cNvPr id="4" name="灯片编号占位符 3"/>
          <p:cNvSpPr>
            <a:spLocks noGrp="1"/>
          </p:cNvSpPr>
          <p:nvPr>
            <p:ph type="sldNum" sz="quarter" idx="5"/>
          </p:nvPr>
        </p:nvSpPr>
        <p:spPr/>
        <p:txBody>
          <a:bodyPr/>
          <a:lstStyle/>
          <a:p>
            <a:pPr>
              <a:defRPr/>
            </a:pPr>
            <a:fld id="{F4399512-E961-4347-8706-661AE02AA638}" type="slidenum">
              <a:rPr lang="en-US" altLang="en-US" smtClean="0"/>
              <a:pPr>
                <a:defRPr/>
              </a:pPr>
              <a:t>14</a:t>
            </a:fld>
            <a:endParaRPr lang="en-US" altLang="en-US"/>
          </a:p>
        </p:txBody>
      </p:sp>
    </p:spTree>
    <p:extLst>
      <p:ext uri="{BB962C8B-B14F-4D97-AF65-F5344CB8AC3E}">
        <p14:creationId xmlns:p14="http://schemas.microsoft.com/office/powerpoint/2010/main" val="263963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B8BCB-09AD-A570-71B0-4FC6AB31B2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8854AB-1A2A-6EEF-2860-5025CC91284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F50B6E-F1FF-82BD-D07D-AC57DF53A68C}"/>
              </a:ext>
            </a:extLst>
          </p:cNvPr>
          <p:cNvSpPr>
            <a:spLocks noGrp="1"/>
          </p:cNvSpPr>
          <p:nvPr>
            <p:ph type="body" idx="1"/>
          </p:nvPr>
        </p:nvSpPr>
        <p:spPr/>
        <p:txBody>
          <a:bodyPr/>
          <a:lstStyle/>
          <a:p>
            <a:r>
              <a:rPr kumimoji="1" lang="en-US" altLang="zh-CN" dirty="0"/>
              <a:t>Review</a:t>
            </a:r>
            <a:r>
              <a:rPr kumimoji="1" lang="zh-CN" altLang="en-US" dirty="0"/>
              <a:t> </a:t>
            </a:r>
            <a:r>
              <a:rPr kumimoji="1" lang="en-US" altLang="zh-CN" dirty="0"/>
              <a:t>attention</a:t>
            </a:r>
            <a:r>
              <a:rPr kumimoji="1" lang="zh-CN" altLang="en-US" dirty="0"/>
              <a:t>机制</a:t>
            </a:r>
          </a:p>
        </p:txBody>
      </p:sp>
      <p:sp>
        <p:nvSpPr>
          <p:cNvPr id="4" name="灯片编号占位符 3">
            <a:extLst>
              <a:ext uri="{FF2B5EF4-FFF2-40B4-BE49-F238E27FC236}">
                <a16:creationId xmlns:a16="http://schemas.microsoft.com/office/drawing/2014/main" id="{5A47D210-82C0-742D-5997-64B7ED55415F}"/>
              </a:ext>
            </a:extLst>
          </p:cNvPr>
          <p:cNvSpPr>
            <a:spLocks noGrp="1"/>
          </p:cNvSpPr>
          <p:nvPr>
            <p:ph type="sldNum" sz="quarter" idx="5"/>
          </p:nvPr>
        </p:nvSpPr>
        <p:spPr/>
        <p:txBody>
          <a:bodyPr/>
          <a:lstStyle/>
          <a:p>
            <a:pPr>
              <a:defRPr/>
            </a:pPr>
            <a:fld id="{F4399512-E961-4347-8706-661AE02AA638}" type="slidenum">
              <a:rPr lang="en-US" altLang="en-US" smtClean="0"/>
              <a:pPr>
                <a:defRPr/>
              </a:pPr>
              <a:t>15</a:t>
            </a:fld>
            <a:endParaRPr lang="en-US" altLang="en-US"/>
          </a:p>
        </p:txBody>
      </p:sp>
    </p:spTree>
    <p:extLst>
      <p:ext uri="{BB962C8B-B14F-4D97-AF65-F5344CB8AC3E}">
        <p14:creationId xmlns:p14="http://schemas.microsoft.com/office/powerpoint/2010/main" val="2017907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030288" rtl="0" eaLnBrk="0" fontAlgn="base" latinLnBrk="0" hangingPunct="0">
              <a:lnSpc>
                <a:spcPct val="87000"/>
              </a:lnSpc>
              <a:spcBef>
                <a:spcPct val="40000"/>
              </a:spcBef>
              <a:spcAft>
                <a:spcPct val="0"/>
              </a:spcAft>
              <a:buClrTx/>
              <a:buSzTx/>
              <a:buFontTx/>
              <a:buNone/>
              <a:tabLst/>
              <a:defRPr/>
            </a:pPr>
            <a:r>
              <a:rPr lang="en-US" altLang="zh-CN" dirty="0">
                <a:solidFill>
                  <a:srgbClr val="000000"/>
                </a:solidFill>
                <a:effectLst/>
                <a:latin typeface="Arial" panose="020B0604020202020204" pitchFamily="34" charset="0"/>
              </a:rPr>
              <a:t>Communication bottleneck</a:t>
            </a:r>
          </a:p>
          <a:p>
            <a:pPr marL="0" marR="0" lvl="0" indent="0" algn="l" defTabSz="1030288" rtl="0" eaLnBrk="0" fontAlgn="base" latinLnBrk="0" hangingPunct="0">
              <a:lnSpc>
                <a:spcPct val="87000"/>
              </a:lnSpc>
              <a:spcBef>
                <a:spcPct val="40000"/>
              </a:spcBef>
              <a:spcAft>
                <a:spcPct val="0"/>
              </a:spcAft>
              <a:buClrTx/>
              <a:buSzTx/>
              <a:buFontTx/>
              <a:buNone/>
              <a:tabLst/>
              <a:defRPr/>
            </a:pPr>
            <a:r>
              <a:rPr lang="zh-CN" altLang="en-US" dirty="0">
                <a:solidFill>
                  <a:srgbClr val="000000"/>
                </a:solidFill>
                <a:effectLst/>
                <a:latin typeface="Arial" panose="020B0604020202020204" pitchFamily="34" charset="0"/>
              </a:rPr>
              <a:t>通信时间可能超过计算时间，导致</a:t>
            </a:r>
            <a:r>
              <a:rPr lang="en-US" altLang="zh-CN" dirty="0">
                <a:solidFill>
                  <a:srgbClr val="000000"/>
                </a:solidFill>
                <a:effectLst/>
                <a:latin typeface="Arial" panose="020B0604020202020204" pitchFamily="34" charset="0"/>
              </a:rPr>
              <a:t>GPU</a:t>
            </a:r>
            <a:r>
              <a:rPr lang="zh-CN" altLang="en-US" dirty="0">
                <a:solidFill>
                  <a:srgbClr val="000000"/>
                </a:solidFill>
                <a:effectLst/>
                <a:latin typeface="Arial" panose="020B0604020202020204" pitchFamily="34" charset="0"/>
              </a:rPr>
              <a:t>空闲（等待通信完成），降低训练效率。</a:t>
            </a:r>
            <a:endParaRPr lang="en-US" altLang="zh-CN" dirty="0">
              <a:solidFill>
                <a:srgbClr val="000000"/>
              </a:solidFill>
              <a:effectLst/>
              <a:latin typeface="Arial" panose="020B0604020202020204" pitchFamily="34" charset="0"/>
            </a:endParaRPr>
          </a:p>
          <a:p>
            <a:pPr rtl="0"/>
            <a:r>
              <a:rPr lang="en-US" altLang="zh-CN" dirty="0">
                <a:solidFill>
                  <a:srgbClr val="000000"/>
                </a:solidFill>
                <a:effectLst/>
                <a:latin typeface="Arial" panose="020B0604020202020204" pitchFamily="34" charset="0"/>
              </a:rPr>
              <a:t>latency-sensitive</a:t>
            </a:r>
            <a:r>
              <a:rPr lang="zh-CN" altLang="en-US" dirty="0">
                <a:solidFill>
                  <a:srgbClr val="000000"/>
                </a:solidFill>
                <a:effectLst/>
                <a:latin typeface="Arial" panose="020B0604020202020204" pitchFamily="34" charset="0"/>
              </a:rPr>
              <a:t>（对延迟敏感）： </a:t>
            </a:r>
          </a:p>
          <a:p>
            <a:pPr rtl="0">
              <a:buFont typeface="Arial" panose="020B0604020202020204" pitchFamily="34" charset="0"/>
              <a:buChar char="•"/>
            </a:pPr>
            <a:r>
              <a:rPr lang="zh-CN" altLang="en-US" dirty="0">
                <a:solidFill>
                  <a:srgbClr val="000000"/>
                </a:solidFill>
                <a:effectLst/>
                <a:latin typeface="Arial" panose="020B0604020202020204" pitchFamily="34" charset="0"/>
              </a:rPr>
              <a:t>含义：由于</a:t>
            </a:r>
            <a:r>
              <a:rPr lang="en-US" altLang="zh-CN" dirty="0">
                <a:solidFill>
                  <a:srgbClr val="000000"/>
                </a:solidFill>
                <a:effectLst/>
                <a:latin typeface="Arial" panose="020B0604020202020204" pitchFamily="34" charset="0"/>
              </a:rPr>
              <a:t>Sharded Data Parallelism</a:t>
            </a:r>
            <a:r>
              <a:rPr lang="zh-CN" altLang="en-US" dirty="0">
                <a:solidFill>
                  <a:srgbClr val="000000"/>
                </a:solidFill>
                <a:effectLst/>
                <a:latin typeface="Arial" panose="020B0604020202020204" pitchFamily="34" charset="0"/>
              </a:rPr>
              <a:t>需要频繁通信（例如每个层需要</a:t>
            </a:r>
            <a:r>
              <a:rPr lang="en-US" altLang="zh-CN" dirty="0">
                <a:solidFill>
                  <a:srgbClr val="000000"/>
                </a:solidFill>
                <a:effectLst/>
                <a:latin typeface="Arial" panose="020B0604020202020204" pitchFamily="34" charset="0"/>
              </a:rPr>
              <a:t>All-Gather</a:t>
            </a:r>
            <a:r>
              <a:rPr lang="zh-CN" altLang="en-US" dirty="0">
                <a:solidFill>
                  <a:srgbClr val="000000"/>
                </a:solidFill>
                <a:effectLst/>
                <a:latin typeface="Arial" panose="020B0604020202020204" pitchFamily="34" charset="0"/>
              </a:rPr>
              <a:t>），网络延迟（</a:t>
            </a:r>
            <a:r>
              <a:rPr lang="en-US" altLang="zh-CN" dirty="0">
                <a:solidFill>
                  <a:srgbClr val="000000"/>
                </a:solidFill>
                <a:effectLst/>
                <a:latin typeface="Arial" panose="020B0604020202020204" pitchFamily="34" charset="0"/>
              </a:rPr>
              <a:t>latency</a:t>
            </a:r>
            <a:r>
              <a:rPr lang="zh-CN" altLang="en-US" dirty="0">
                <a:solidFill>
                  <a:srgbClr val="000000"/>
                </a:solidFill>
                <a:effectLst/>
                <a:latin typeface="Arial" panose="020B0604020202020204" pitchFamily="34" charset="0"/>
              </a:rPr>
              <a:t>）会显著影响性能。</a:t>
            </a:r>
          </a:p>
          <a:p>
            <a:pPr marL="0" marR="0" lvl="0" indent="0" algn="l" defTabSz="1030288" rtl="0" eaLnBrk="0" fontAlgn="base" latinLnBrk="0" hangingPunct="0">
              <a:lnSpc>
                <a:spcPct val="87000"/>
              </a:lnSpc>
              <a:spcBef>
                <a:spcPct val="40000"/>
              </a:spcBef>
              <a:spcAft>
                <a:spcPct val="0"/>
              </a:spcAft>
              <a:buClrTx/>
              <a:buSzTx/>
              <a:buFontTx/>
              <a:buNone/>
              <a:tabLst/>
              <a:defRPr/>
            </a:pPr>
            <a:r>
              <a:rPr lang="en-US" altLang="zh-CN" sz="1600" dirty="0">
                <a:solidFill>
                  <a:schemeClr val="tx1"/>
                </a:solidFill>
              </a:rPr>
              <a:t>computation overhead</a:t>
            </a:r>
          </a:p>
          <a:p>
            <a:pPr marL="0" marR="0" lvl="0" indent="0" algn="l" defTabSz="1030288" rtl="0" eaLnBrk="0" fontAlgn="base" latinLnBrk="0" hangingPunct="0">
              <a:lnSpc>
                <a:spcPct val="87000"/>
              </a:lnSpc>
              <a:spcBef>
                <a:spcPct val="40000"/>
              </a:spcBef>
              <a:spcAft>
                <a:spcPct val="0"/>
              </a:spcAft>
              <a:buClrTx/>
              <a:buSzTx/>
              <a:buFontTx/>
              <a:buNone/>
              <a:tabLst/>
              <a:defRPr/>
            </a:pPr>
            <a:r>
              <a:rPr lang="zh-CN" altLang="en-US" dirty="0">
                <a:solidFill>
                  <a:srgbClr val="000000"/>
                </a:solidFill>
                <a:effectLst/>
                <a:latin typeface="Arial" panose="020B0604020202020204" pitchFamily="34" charset="0"/>
              </a:rPr>
              <a:t>计算开销可能抵消并行带来的加速效果，降低整体效率。</a:t>
            </a:r>
            <a:endParaRPr lang="en-US" altLang="zh-CN" dirty="0">
              <a:solidFill>
                <a:srgbClr val="000000"/>
              </a:solidFill>
              <a:effectLst/>
              <a:latin typeface="Arial" panose="020B0604020202020204" pitchFamily="34" charset="0"/>
            </a:endParaRPr>
          </a:p>
          <a:p>
            <a:pPr marL="0" marR="0" lvl="0" indent="0" algn="l" defTabSz="1030288" rtl="0" eaLnBrk="0" fontAlgn="base" latinLnBrk="0" hangingPunct="0">
              <a:lnSpc>
                <a:spcPct val="87000"/>
              </a:lnSpc>
              <a:spcBef>
                <a:spcPct val="40000"/>
              </a:spcBef>
              <a:spcAft>
                <a:spcPct val="0"/>
              </a:spcAft>
              <a:buClrTx/>
              <a:buSzTx/>
              <a:buFontTx/>
              <a:buNone/>
              <a:tabLst/>
              <a:defRPr/>
            </a:pPr>
            <a:endParaRPr lang="zh-CN" altLang="en-US" dirty="0">
              <a:solidFill>
                <a:srgbClr val="000000"/>
              </a:solidFill>
              <a:effectLst/>
              <a:latin typeface="Arial" panose="020B0604020202020204" pitchFamily="34" charset="0"/>
            </a:endParaRPr>
          </a:p>
          <a:p>
            <a:endParaRPr kumimoji="1" lang="zh-CN" altLang="en-US" dirty="0"/>
          </a:p>
        </p:txBody>
      </p:sp>
      <p:sp>
        <p:nvSpPr>
          <p:cNvPr id="4" name="灯片编号占位符 3"/>
          <p:cNvSpPr>
            <a:spLocks noGrp="1"/>
          </p:cNvSpPr>
          <p:nvPr>
            <p:ph type="sldNum" sz="quarter" idx="5"/>
          </p:nvPr>
        </p:nvSpPr>
        <p:spPr/>
        <p:txBody>
          <a:bodyPr/>
          <a:lstStyle/>
          <a:p>
            <a:pPr>
              <a:defRPr/>
            </a:pPr>
            <a:fld id="{F4399512-E961-4347-8706-661AE02AA638}" type="slidenum">
              <a:rPr lang="en-US" altLang="en-US" smtClean="0"/>
              <a:pPr>
                <a:defRPr/>
              </a:pPr>
              <a:t>20</a:t>
            </a:fld>
            <a:endParaRPr lang="en-US" altLang="en-US"/>
          </a:p>
        </p:txBody>
      </p:sp>
    </p:spTree>
    <p:extLst>
      <p:ext uri="{BB962C8B-B14F-4D97-AF65-F5344CB8AC3E}">
        <p14:creationId xmlns:p14="http://schemas.microsoft.com/office/powerpoint/2010/main" val="2620833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Llama 3 is a dense transformer with 405 billion parameters, 126 layers, and 128 attention heads. </a:t>
            </a:r>
          </a:p>
          <a:p>
            <a:pPr marL="0" marR="0">
              <a:lnSpc>
                <a:spcPct val="115000"/>
              </a:lnSpc>
              <a:spcAft>
                <a:spcPts val="800"/>
              </a:spcAft>
              <a:buNone/>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Llama 3 processes all tokens with the full model capacity. Unlike sparse models, which activate only a subset of parameters for each token, Llama 3 applies its entire computational power to every token. This ensures maximum context understanding but comes at a large computational cost.</a:t>
            </a:r>
          </a:p>
          <a:p>
            <a:pPr>
              <a:buNone/>
            </a:pPr>
            <a:r>
              <a:rPr lang="en-US" sz="1800" dirty="0">
                <a:effectLst/>
                <a:latin typeface="Aptos" panose="020B0004020202020204" pitchFamily="34" charset="0"/>
                <a:ea typeface="DengXian" panose="02010600030101010101" pitchFamily="2" charset="-122"/>
                <a:cs typeface="Times New Roman" panose="02020603050405020304" pitchFamily="18" charset="0"/>
              </a:rPr>
              <a:t>The key challenge, is scalable training for long sequences and multimodal tasks. </a:t>
            </a:r>
          </a:p>
          <a:p>
            <a:pPr>
              <a:buNone/>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This diagram gives us a high-level view of how Llama 3 transforms input tokens into output tokens, layer by layer, in an autoregressive manner. But the scale of this process—405 billion parameters across 126 layers—makes distributed training essential, which we’ll explore in the next slides.</a:t>
            </a:r>
          </a:p>
          <a:p>
            <a:endParaRPr lang="en-US" dirty="0"/>
          </a:p>
        </p:txBody>
      </p:sp>
      <p:sp>
        <p:nvSpPr>
          <p:cNvPr id="4" name="Slide Number Placeholder 3"/>
          <p:cNvSpPr>
            <a:spLocks noGrp="1"/>
          </p:cNvSpPr>
          <p:nvPr>
            <p:ph type="sldNum" sz="quarter" idx="5"/>
          </p:nvPr>
        </p:nvSpPr>
        <p:spPr/>
        <p:txBody>
          <a:bodyPr/>
          <a:lstStyle/>
          <a:p>
            <a:pPr>
              <a:defRPr/>
            </a:pPr>
            <a:fld id="{F4399512-E961-4347-8706-661AE02AA638}" type="slidenum">
              <a:rPr lang="en-US" altLang="en-US" smtClean="0"/>
              <a:pPr>
                <a:defRPr/>
              </a:pPr>
              <a:t>24</a:t>
            </a:fld>
            <a:endParaRPr lang="en-US" altLang="en-US"/>
          </a:p>
        </p:txBody>
      </p:sp>
    </p:spTree>
    <p:extLst>
      <p:ext uri="{BB962C8B-B14F-4D97-AF65-F5344CB8AC3E}">
        <p14:creationId xmlns:p14="http://schemas.microsoft.com/office/powerpoint/2010/main" val="6070643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7880EE0F-8936-034F-832B-8042B5D72D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2287" y="365885"/>
            <a:ext cx="4418390" cy="5049589"/>
          </a:xfrm>
          <a:prstGeom prst="rect">
            <a:avLst/>
          </a:prstGeom>
        </p:spPr>
      </p:pic>
      <p:sp>
        <p:nvSpPr>
          <p:cNvPr id="4" name="Rectangle 5">
            <a:extLst>
              <a:ext uri="{FF2B5EF4-FFF2-40B4-BE49-F238E27FC236}">
                <a16:creationId xmlns:a16="http://schemas.microsoft.com/office/drawing/2014/main" id="{378EF57C-0683-8E48-AE13-6590CF43DEB6}"/>
              </a:ext>
            </a:extLst>
          </p:cNvPr>
          <p:cNvSpPr>
            <a:spLocks noChangeArrowheads="1"/>
          </p:cNvSpPr>
          <p:nvPr userDrawn="1"/>
        </p:nvSpPr>
        <p:spPr bwMode="auto">
          <a:xfrm>
            <a:off x="3689351" y="6564313"/>
            <a:ext cx="3350683"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648" tIns="48825" rIns="97648" bIns="48825">
            <a:spAutoFit/>
          </a:bodyPr>
          <a:lstStyle>
            <a:lvl1pPr defTabSz="969963">
              <a:defRPr>
                <a:solidFill>
                  <a:schemeClr val="tx1"/>
                </a:solidFill>
                <a:latin typeface="Arial" panose="020B0604020202020204" pitchFamily="34" charset="0"/>
              </a:defRPr>
            </a:lvl1pPr>
            <a:lvl2pPr marL="484188" defTabSz="969963">
              <a:defRPr>
                <a:solidFill>
                  <a:schemeClr val="tx1"/>
                </a:solidFill>
                <a:latin typeface="Arial" panose="020B0604020202020204" pitchFamily="34" charset="0"/>
              </a:defRPr>
            </a:lvl2pPr>
            <a:lvl3pPr marL="969963" defTabSz="969963">
              <a:defRPr>
                <a:solidFill>
                  <a:schemeClr val="tx1"/>
                </a:solidFill>
                <a:latin typeface="Arial" panose="020B0604020202020204" pitchFamily="34" charset="0"/>
              </a:defRPr>
            </a:lvl3pPr>
            <a:lvl4pPr marL="1454150" defTabSz="969963">
              <a:defRPr>
                <a:solidFill>
                  <a:schemeClr val="tx1"/>
                </a:solidFill>
                <a:latin typeface="Arial" panose="020B0604020202020204" pitchFamily="34" charset="0"/>
              </a:defRPr>
            </a:lvl4pPr>
            <a:lvl5pPr marL="1939925" defTabSz="969963">
              <a:defRPr>
                <a:solidFill>
                  <a:schemeClr val="tx1"/>
                </a:solidFill>
                <a:latin typeface="Arial" panose="020B0604020202020204" pitchFamily="34" charset="0"/>
              </a:defRPr>
            </a:lvl5pPr>
            <a:lvl6pPr marL="2397125" defTabSz="969963" fontAlgn="base">
              <a:spcBef>
                <a:spcPct val="0"/>
              </a:spcBef>
              <a:spcAft>
                <a:spcPct val="0"/>
              </a:spcAft>
              <a:defRPr>
                <a:solidFill>
                  <a:schemeClr val="tx1"/>
                </a:solidFill>
                <a:latin typeface="Arial" panose="020B0604020202020204" pitchFamily="34" charset="0"/>
              </a:defRPr>
            </a:lvl6pPr>
            <a:lvl7pPr marL="2854325" defTabSz="969963" fontAlgn="base">
              <a:spcBef>
                <a:spcPct val="0"/>
              </a:spcBef>
              <a:spcAft>
                <a:spcPct val="0"/>
              </a:spcAft>
              <a:defRPr>
                <a:solidFill>
                  <a:schemeClr val="tx1"/>
                </a:solidFill>
                <a:latin typeface="Arial" panose="020B0604020202020204" pitchFamily="34" charset="0"/>
              </a:defRPr>
            </a:lvl7pPr>
            <a:lvl8pPr marL="3311525" defTabSz="969963" fontAlgn="base">
              <a:spcBef>
                <a:spcPct val="0"/>
              </a:spcBef>
              <a:spcAft>
                <a:spcPct val="0"/>
              </a:spcAft>
              <a:defRPr>
                <a:solidFill>
                  <a:schemeClr val="tx1"/>
                </a:solidFill>
                <a:latin typeface="Arial" panose="020B0604020202020204" pitchFamily="34" charset="0"/>
              </a:defRPr>
            </a:lvl8pPr>
            <a:lvl9pPr marL="3768725" defTabSz="969963" fontAlgn="base">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sz="1900"/>
          </a:p>
        </p:txBody>
      </p:sp>
      <p:sp>
        <p:nvSpPr>
          <p:cNvPr id="2051" name="Rectangle 3"/>
          <p:cNvSpPr>
            <a:spLocks noGrp="1" noChangeArrowheads="1"/>
          </p:cNvSpPr>
          <p:nvPr>
            <p:ph type="ctrTitle" sz="quarter" hasCustomPrompt="1"/>
          </p:nvPr>
        </p:nvSpPr>
        <p:spPr>
          <a:xfrm>
            <a:off x="603505" y="3284439"/>
            <a:ext cx="10966453" cy="461665"/>
          </a:xfrm>
        </p:spPr>
        <p:txBody>
          <a:bodyPr anchor="t" anchorCtr="0">
            <a:spAutoFit/>
          </a:bodyPr>
          <a:lstStyle>
            <a:lvl1pPr>
              <a:defRPr/>
            </a:lvl1pPr>
          </a:lstStyle>
          <a:p>
            <a:pPr lvl="0"/>
            <a:r>
              <a:rPr lang="en-US" altLang="en-US" noProof="0" dirty="0"/>
              <a:t>Click to Edit Title of Presentation</a:t>
            </a:r>
          </a:p>
        </p:txBody>
      </p:sp>
      <p:sp>
        <p:nvSpPr>
          <p:cNvPr id="22" name="Text Placeholder 21">
            <a:extLst>
              <a:ext uri="{FF2B5EF4-FFF2-40B4-BE49-F238E27FC236}">
                <a16:creationId xmlns:a16="http://schemas.microsoft.com/office/drawing/2014/main" id="{7D9F7EEA-6ACC-AA4C-B098-6FCE8583AAFF}"/>
              </a:ext>
            </a:extLst>
          </p:cNvPr>
          <p:cNvSpPr>
            <a:spLocks noGrp="1"/>
          </p:cNvSpPr>
          <p:nvPr>
            <p:ph type="body" sz="quarter" idx="11" hasCustomPrompt="1"/>
          </p:nvPr>
        </p:nvSpPr>
        <p:spPr>
          <a:xfrm>
            <a:off x="603250" y="4746216"/>
            <a:ext cx="10966450" cy="456535"/>
          </a:xfrm>
        </p:spPr>
        <p:txBody>
          <a:bodyPr tIns="0" bIns="0" anchor="b" anchorCtr="0"/>
          <a:lstStyle>
            <a:lvl1pPr marL="0" indent="0">
              <a:spcBef>
                <a:spcPts val="100"/>
              </a:spcBef>
              <a:spcAft>
                <a:spcPts val="100"/>
              </a:spcAft>
              <a:buFontTx/>
              <a:buNone/>
              <a:defRPr sz="1400" b="0">
                <a:solidFill>
                  <a:schemeClr val="bg1">
                    <a:lumMod val="50000"/>
                  </a:schemeClr>
                </a:solidFill>
              </a:defRPr>
            </a:lvl1pPr>
          </a:lstStyle>
          <a:p>
            <a:pPr lvl="0"/>
            <a:r>
              <a:rPr lang="en-US" dirty="0"/>
              <a:t>Presenter Name</a:t>
            </a:r>
          </a:p>
          <a:p>
            <a:pPr lvl="0"/>
            <a:r>
              <a:rPr lang="en-US" dirty="0"/>
              <a:t>Title</a:t>
            </a:r>
          </a:p>
        </p:txBody>
      </p:sp>
      <p:sp>
        <p:nvSpPr>
          <p:cNvPr id="25" name="Content Placeholder 24">
            <a:extLst>
              <a:ext uri="{FF2B5EF4-FFF2-40B4-BE49-F238E27FC236}">
                <a16:creationId xmlns:a16="http://schemas.microsoft.com/office/drawing/2014/main" id="{82640247-F5C8-854C-BFF2-F15A2B477F95}"/>
              </a:ext>
            </a:extLst>
          </p:cNvPr>
          <p:cNvSpPr>
            <a:spLocks noGrp="1"/>
          </p:cNvSpPr>
          <p:nvPr>
            <p:ph sz="quarter" idx="12" hasCustomPrompt="1"/>
          </p:nvPr>
        </p:nvSpPr>
        <p:spPr>
          <a:xfrm>
            <a:off x="603250" y="5546598"/>
            <a:ext cx="10966450" cy="213551"/>
          </a:xfrm>
        </p:spPr>
        <p:txBody>
          <a:bodyPr tIns="0" bIns="0" anchor="t" anchorCtr="0">
            <a:noAutofit/>
          </a:bodyPr>
          <a:lstStyle>
            <a:lvl1pPr marL="0" indent="0">
              <a:buFontTx/>
              <a:buNone/>
              <a:defRPr sz="1600"/>
            </a:lvl1pPr>
          </a:lstStyle>
          <a:p>
            <a:pPr lvl="0"/>
            <a:r>
              <a:rPr lang="en-US" dirty="0"/>
              <a:t>Month XX,2018</a:t>
            </a:r>
          </a:p>
        </p:txBody>
      </p:sp>
      <p:sp>
        <p:nvSpPr>
          <p:cNvPr id="35" name="Rectangle 34">
            <a:extLst>
              <a:ext uri="{FF2B5EF4-FFF2-40B4-BE49-F238E27FC236}">
                <a16:creationId xmlns:a16="http://schemas.microsoft.com/office/drawing/2014/main" id="{203563FC-0F09-0C4F-A98D-09A9A087BFFD}"/>
              </a:ext>
            </a:extLst>
          </p:cNvPr>
          <p:cNvSpPr/>
          <p:nvPr userDrawn="1"/>
        </p:nvSpPr>
        <p:spPr bwMode="auto">
          <a:xfrm>
            <a:off x="4272324" y="6073135"/>
            <a:ext cx="7919676" cy="18757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36" name="Rectangle 35">
            <a:extLst>
              <a:ext uri="{FF2B5EF4-FFF2-40B4-BE49-F238E27FC236}">
                <a16:creationId xmlns:a16="http://schemas.microsoft.com/office/drawing/2014/main" id="{DC4A80AC-0EE5-CE49-AC50-371B0BCEE030}"/>
              </a:ext>
            </a:extLst>
          </p:cNvPr>
          <p:cNvSpPr/>
          <p:nvPr userDrawn="1"/>
        </p:nvSpPr>
        <p:spPr bwMode="auto">
          <a:xfrm>
            <a:off x="3626865" y="6073135"/>
            <a:ext cx="589120" cy="18757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sp>
        <p:nvSpPr>
          <p:cNvPr id="37" name="Rectangle 36">
            <a:extLst>
              <a:ext uri="{FF2B5EF4-FFF2-40B4-BE49-F238E27FC236}">
                <a16:creationId xmlns:a16="http://schemas.microsoft.com/office/drawing/2014/main" id="{E6EA6F35-CA1B-A642-9824-3B515D1BF591}"/>
              </a:ext>
            </a:extLst>
          </p:cNvPr>
          <p:cNvSpPr/>
          <p:nvPr userDrawn="1"/>
        </p:nvSpPr>
        <p:spPr bwMode="auto">
          <a:xfrm>
            <a:off x="2120793" y="6073135"/>
            <a:ext cx="1449733" cy="18757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69B4247E-C5F1-3A4E-B4C6-26DD2EAF81A6}"/>
              </a:ext>
            </a:extLst>
          </p:cNvPr>
          <p:cNvSpPr/>
          <p:nvPr userDrawn="1"/>
        </p:nvSpPr>
        <p:spPr bwMode="auto">
          <a:xfrm>
            <a:off x="605367" y="6073135"/>
            <a:ext cx="1459087" cy="187570"/>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pic>
        <p:nvPicPr>
          <p:cNvPr id="3" name="图片 2" descr="图片包含 文本&#10;&#10;AI 生成的内容可能不正确。">
            <a:extLst>
              <a:ext uri="{FF2B5EF4-FFF2-40B4-BE49-F238E27FC236}">
                <a16:creationId xmlns:a16="http://schemas.microsoft.com/office/drawing/2014/main" id="{0DD08ED4-45B7-E31B-6687-C0E00F51D0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2257" y="508963"/>
            <a:ext cx="5411916" cy="761372"/>
          </a:xfrm>
          <a:prstGeom prst="rect">
            <a:avLst/>
          </a:prstGeom>
        </p:spPr>
      </p:pic>
    </p:spTree>
    <p:extLst>
      <p:ext uri="{BB962C8B-B14F-4D97-AF65-F5344CB8AC3E}">
        <p14:creationId xmlns:p14="http://schemas.microsoft.com/office/powerpoint/2010/main" val="3826021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9488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0B4F123-30EB-A440-BB44-9D7F067693BF}"/>
              </a:ext>
            </a:extLst>
          </p:cNvPr>
          <p:cNvSpPr/>
          <p:nvPr userDrawn="1"/>
        </p:nvSpPr>
        <p:spPr bwMode="auto">
          <a:xfrm>
            <a:off x="4272324" y="6073135"/>
            <a:ext cx="7919676" cy="18757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378EF57C-0683-8E48-AE13-6590CF43DEB6}"/>
              </a:ext>
            </a:extLst>
          </p:cNvPr>
          <p:cNvSpPr>
            <a:spLocks noChangeArrowheads="1"/>
          </p:cNvSpPr>
          <p:nvPr userDrawn="1"/>
        </p:nvSpPr>
        <p:spPr bwMode="auto">
          <a:xfrm>
            <a:off x="3689351" y="6564313"/>
            <a:ext cx="3350683"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648" tIns="48825" rIns="97648" bIns="48825">
            <a:spAutoFit/>
          </a:bodyPr>
          <a:lstStyle>
            <a:lvl1pPr defTabSz="969963">
              <a:defRPr>
                <a:solidFill>
                  <a:schemeClr val="tx1"/>
                </a:solidFill>
                <a:latin typeface="Arial" panose="020B0604020202020204" pitchFamily="34" charset="0"/>
              </a:defRPr>
            </a:lvl1pPr>
            <a:lvl2pPr marL="484188" defTabSz="969963">
              <a:defRPr>
                <a:solidFill>
                  <a:schemeClr val="tx1"/>
                </a:solidFill>
                <a:latin typeface="Arial" panose="020B0604020202020204" pitchFamily="34" charset="0"/>
              </a:defRPr>
            </a:lvl2pPr>
            <a:lvl3pPr marL="969963" defTabSz="969963">
              <a:defRPr>
                <a:solidFill>
                  <a:schemeClr val="tx1"/>
                </a:solidFill>
                <a:latin typeface="Arial" panose="020B0604020202020204" pitchFamily="34" charset="0"/>
              </a:defRPr>
            </a:lvl3pPr>
            <a:lvl4pPr marL="1454150" defTabSz="969963">
              <a:defRPr>
                <a:solidFill>
                  <a:schemeClr val="tx1"/>
                </a:solidFill>
                <a:latin typeface="Arial" panose="020B0604020202020204" pitchFamily="34" charset="0"/>
              </a:defRPr>
            </a:lvl4pPr>
            <a:lvl5pPr marL="1939925" defTabSz="969963">
              <a:defRPr>
                <a:solidFill>
                  <a:schemeClr val="tx1"/>
                </a:solidFill>
                <a:latin typeface="Arial" panose="020B0604020202020204" pitchFamily="34" charset="0"/>
              </a:defRPr>
            </a:lvl5pPr>
            <a:lvl6pPr marL="2397125" defTabSz="969963" fontAlgn="base">
              <a:spcBef>
                <a:spcPct val="0"/>
              </a:spcBef>
              <a:spcAft>
                <a:spcPct val="0"/>
              </a:spcAft>
              <a:defRPr>
                <a:solidFill>
                  <a:schemeClr val="tx1"/>
                </a:solidFill>
                <a:latin typeface="Arial" panose="020B0604020202020204" pitchFamily="34" charset="0"/>
              </a:defRPr>
            </a:lvl6pPr>
            <a:lvl7pPr marL="2854325" defTabSz="969963" fontAlgn="base">
              <a:spcBef>
                <a:spcPct val="0"/>
              </a:spcBef>
              <a:spcAft>
                <a:spcPct val="0"/>
              </a:spcAft>
              <a:defRPr>
                <a:solidFill>
                  <a:schemeClr val="tx1"/>
                </a:solidFill>
                <a:latin typeface="Arial" panose="020B0604020202020204" pitchFamily="34" charset="0"/>
              </a:defRPr>
            </a:lvl7pPr>
            <a:lvl8pPr marL="3311525" defTabSz="969963" fontAlgn="base">
              <a:spcBef>
                <a:spcPct val="0"/>
              </a:spcBef>
              <a:spcAft>
                <a:spcPct val="0"/>
              </a:spcAft>
              <a:defRPr>
                <a:solidFill>
                  <a:schemeClr val="tx1"/>
                </a:solidFill>
                <a:latin typeface="Arial" panose="020B0604020202020204" pitchFamily="34" charset="0"/>
              </a:defRPr>
            </a:lvl8pPr>
            <a:lvl9pPr marL="3768725" defTabSz="969963" fontAlgn="base">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sz="1900"/>
          </a:p>
        </p:txBody>
      </p:sp>
      <p:sp>
        <p:nvSpPr>
          <p:cNvPr id="10" name="Rectangle 9">
            <a:extLst>
              <a:ext uri="{FF2B5EF4-FFF2-40B4-BE49-F238E27FC236}">
                <a16:creationId xmlns:a16="http://schemas.microsoft.com/office/drawing/2014/main" id="{2CBED2D5-3D21-F846-9AB1-F18C83362D57}"/>
              </a:ext>
            </a:extLst>
          </p:cNvPr>
          <p:cNvSpPr/>
          <p:nvPr userDrawn="1"/>
        </p:nvSpPr>
        <p:spPr bwMode="auto">
          <a:xfrm>
            <a:off x="4272325" y="0"/>
            <a:ext cx="7919676"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A0C13092-8DB7-0B4F-ABD0-D6BD93629201}"/>
              </a:ext>
            </a:extLst>
          </p:cNvPr>
          <p:cNvSpPr>
            <a:spLocks noGrp="1"/>
          </p:cNvSpPr>
          <p:nvPr>
            <p:ph type="title" hasCustomPrompt="1"/>
          </p:nvPr>
        </p:nvSpPr>
        <p:spPr>
          <a:xfrm>
            <a:off x="4901133" y="3198167"/>
            <a:ext cx="6662057" cy="461665"/>
          </a:xfrm>
        </p:spPr>
        <p:txBody>
          <a:bodyPr anchor="ctr" anchorCtr="0"/>
          <a:lstStyle>
            <a:lvl1pPr>
              <a:defRPr>
                <a:solidFill>
                  <a:schemeClr val="bg1"/>
                </a:solidFill>
              </a:defRPr>
            </a:lvl1pPr>
          </a:lstStyle>
          <a:p>
            <a:r>
              <a:rPr lang="en-US" dirty="0"/>
              <a:t>Section Divider Title</a:t>
            </a:r>
          </a:p>
        </p:txBody>
      </p:sp>
      <p:sp>
        <p:nvSpPr>
          <p:cNvPr id="17" name="Rectangle 16">
            <a:extLst>
              <a:ext uri="{FF2B5EF4-FFF2-40B4-BE49-F238E27FC236}">
                <a16:creationId xmlns:a16="http://schemas.microsoft.com/office/drawing/2014/main" id="{206BB0AF-9056-B849-8AE6-C1E1BBA3E300}"/>
              </a:ext>
            </a:extLst>
          </p:cNvPr>
          <p:cNvSpPr/>
          <p:nvPr userDrawn="1"/>
        </p:nvSpPr>
        <p:spPr bwMode="auto">
          <a:xfrm>
            <a:off x="3626865" y="6073135"/>
            <a:ext cx="589120" cy="18757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sp>
        <p:nvSpPr>
          <p:cNvPr id="18" name="Rectangle 17">
            <a:extLst>
              <a:ext uri="{FF2B5EF4-FFF2-40B4-BE49-F238E27FC236}">
                <a16:creationId xmlns:a16="http://schemas.microsoft.com/office/drawing/2014/main" id="{1F111A79-FA5C-6C4A-9F3B-44ACE4907DA5}"/>
              </a:ext>
            </a:extLst>
          </p:cNvPr>
          <p:cNvSpPr/>
          <p:nvPr userDrawn="1"/>
        </p:nvSpPr>
        <p:spPr bwMode="auto">
          <a:xfrm>
            <a:off x="2120793" y="6073135"/>
            <a:ext cx="1449733" cy="18757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sp>
        <p:nvSpPr>
          <p:cNvPr id="19" name="Rectangle 18">
            <a:extLst>
              <a:ext uri="{FF2B5EF4-FFF2-40B4-BE49-F238E27FC236}">
                <a16:creationId xmlns:a16="http://schemas.microsoft.com/office/drawing/2014/main" id="{F59BD90C-2B1D-CE42-B14E-DB6FD23D2123}"/>
              </a:ext>
            </a:extLst>
          </p:cNvPr>
          <p:cNvSpPr/>
          <p:nvPr userDrawn="1"/>
        </p:nvSpPr>
        <p:spPr bwMode="auto">
          <a:xfrm>
            <a:off x="605367" y="6073135"/>
            <a:ext cx="1459087" cy="187570"/>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spTree>
    <p:extLst>
      <p:ext uri="{BB962C8B-B14F-4D97-AF65-F5344CB8AC3E}">
        <p14:creationId xmlns:p14="http://schemas.microsoft.com/office/powerpoint/2010/main" val="1601492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5368" y="1124081"/>
            <a:ext cx="5235362" cy="44766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6">
            <a:extLst>
              <a:ext uri="{FF2B5EF4-FFF2-40B4-BE49-F238E27FC236}">
                <a16:creationId xmlns:a16="http://schemas.microsoft.com/office/drawing/2014/main" id="{AC56170B-6943-F84C-A7CF-C98CC69F19FC}"/>
              </a:ext>
            </a:extLst>
          </p:cNvPr>
          <p:cNvSpPr>
            <a:spLocks noGrp="1" noChangeArrowheads="1"/>
          </p:cNvSpPr>
          <p:nvPr>
            <p:ph type="title"/>
          </p:nvPr>
        </p:nvSpPr>
        <p:spPr bwMode="auto">
          <a:xfrm>
            <a:off x="605368" y="476872"/>
            <a:ext cx="110745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altLang="en-US" dirty="0"/>
              <a:t>Click to edit Master title style</a:t>
            </a:r>
          </a:p>
        </p:txBody>
      </p:sp>
    </p:spTree>
    <p:extLst>
      <p:ext uri="{BB962C8B-B14F-4D97-AF65-F5344CB8AC3E}">
        <p14:creationId xmlns:p14="http://schemas.microsoft.com/office/powerpoint/2010/main" val="1982546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5367" y="1173430"/>
            <a:ext cx="5356893" cy="5665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5368" y="1739965"/>
            <a:ext cx="5356892" cy="17566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0171" y="1173430"/>
            <a:ext cx="5409773" cy="5665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270171" y="1739965"/>
            <a:ext cx="5409773" cy="175660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FD98137F-E053-8749-A48F-5E7A87B94F85}"/>
              </a:ext>
            </a:extLst>
          </p:cNvPr>
          <p:cNvSpPr>
            <a:spLocks noGrp="1" noChangeArrowheads="1"/>
          </p:cNvSpPr>
          <p:nvPr>
            <p:ph type="title"/>
          </p:nvPr>
        </p:nvSpPr>
        <p:spPr bwMode="auto">
          <a:xfrm>
            <a:off x="605368" y="476872"/>
            <a:ext cx="110745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altLang="en-US" dirty="0"/>
              <a:t>Click to edit Master title style</a:t>
            </a:r>
          </a:p>
        </p:txBody>
      </p:sp>
      <p:sp>
        <p:nvSpPr>
          <p:cNvPr id="2" name="TextBox 1">
            <a:extLst>
              <a:ext uri="{FF2B5EF4-FFF2-40B4-BE49-F238E27FC236}">
                <a16:creationId xmlns:a16="http://schemas.microsoft.com/office/drawing/2014/main" id="{FA29638E-1A10-F247-8EBF-9FD87612AF59}"/>
              </a:ext>
            </a:extLst>
          </p:cNvPr>
          <p:cNvSpPr txBox="1"/>
          <p:nvPr userDrawn="1"/>
        </p:nvSpPr>
        <p:spPr bwMode="auto">
          <a:xfrm>
            <a:off x="11909502" y="6185356"/>
            <a:ext cx="6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b" anchorCtr="0" compatLnSpc="1">
            <a:prstTxWarp prst="textNoShape">
              <a:avLst/>
            </a:prstTxWarp>
            <a:spAutoFit/>
          </a:bodyPr>
          <a:lstStyle/>
          <a:p>
            <a:pPr algn="l"/>
            <a:endParaRPr lang="en-US" sz="1400" b="1" dirty="0">
              <a:solidFill>
                <a:schemeClr val="bg1">
                  <a:lumMod val="50000"/>
                </a:schemeClr>
              </a:solidFill>
            </a:endParaRPr>
          </a:p>
        </p:txBody>
      </p:sp>
    </p:spTree>
    <p:extLst>
      <p:ext uri="{BB962C8B-B14F-4D97-AF65-F5344CB8AC3E}">
        <p14:creationId xmlns:p14="http://schemas.microsoft.com/office/powerpoint/2010/main" val="2386728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F67A72FA-85E0-1C47-93C3-EB1CF1E07A7A}"/>
              </a:ext>
            </a:extLst>
          </p:cNvPr>
          <p:cNvSpPr>
            <a:spLocks noGrp="1" noChangeArrowheads="1"/>
          </p:cNvSpPr>
          <p:nvPr>
            <p:ph type="title"/>
          </p:nvPr>
        </p:nvSpPr>
        <p:spPr bwMode="auto">
          <a:xfrm>
            <a:off x="605368" y="476872"/>
            <a:ext cx="110745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altLang="en-US" dirty="0"/>
              <a:t>Click to edit Master title style</a:t>
            </a:r>
          </a:p>
        </p:txBody>
      </p:sp>
    </p:spTree>
    <p:extLst>
      <p:ext uri="{BB962C8B-B14F-4D97-AF65-F5344CB8AC3E}">
        <p14:creationId xmlns:p14="http://schemas.microsoft.com/office/powerpoint/2010/main" val="3753437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940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378EF57C-0683-8E48-AE13-6590CF43DEB6}"/>
              </a:ext>
            </a:extLst>
          </p:cNvPr>
          <p:cNvSpPr>
            <a:spLocks noChangeArrowheads="1"/>
          </p:cNvSpPr>
          <p:nvPr userDrawn="1"/>
        </p:nvSpPr>
        <p:spPr bwMode="auto">
          <a:xfrm>
            <a:off x="3689351" y="6564313"/>
            <a:ext cx="3350683"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648" tIns="48825" rIns="97648" bIns="48825">
            <a:spAutoFit/>
          </a:bodyPr>
          <a:lstStyle>
            <a:lvl1pPr defTabSz="969963">
              <a:defRPr>
                <a:solidFill>
                  <a:schemeClr val="tx1"/>
                </a:solidFill>
                <a:latin typeface="Arial" panose="020B0604020202020204" pitchFamily="34" charset="0"/>
              </a:defRPr>
            </a:lvl1pPr>
            <a:lvl2pPr marL="484188" defTabSz="969963">
              <a:defRPr>
                <a:solidFill>
                  <a:schemeClr val="tx1"/>
                </a:solidFill>
                <a:latin typeface="Arial" panose="020B0604020202020204" pitchFamily="34" charset="0"/>
              </a:defRPr>
            </a:lvl2pPr>
            <a:lvl3pPr marL="969963" defTabSz="969963">
              <a:defRPr>
                <a:solidFill>
                  <a:schemeClr val="tx1"/>
                </a:solidFill>
                <a:latin typeface="Arial" panose="020B0604020202020204" pitchFamily="34" charset="0"/>
              </a:defRPr>
            </a:lvl3pPr>
            <a:lvl4pPr marL="1454150" defTabSz="969963">
              <a:defRPr>
                <a:solidFill>
                  <a:schemeClr val="tx1"/>
                </a:solidFill>
                <a:latin typeface="Arial" panose="020B0604020202020204" pitchFamily="34" charset="0"/>
              </a:defRPr>
            </a:lvl4pPr>
            <a:lvl5pPr marL="1939925" defTabSz="969963">
              <a:defRPr>
                <a:solidFill>
                  <a:schemeClr val="tx1"/>
                </a:solidFill>
                <a:latin typeface="Arial" panose="020B0604020202020204" pitchFamily="34" charset="0"/>
              </a:defRPr>
            </a:lvl5pPr>
            <a:lvl6pPr marL="2397125" defTabSz="969963" fontAlgn="base">
              <a:spcBef>
                <a:spcPct val="0"/>
              </a:spcBef>
              <a:spcAft>
                <a:spcPct val="0"/>
              </a:spcAft>
              <a:defRPr>
                <a:solidFill>
                  <a:schemeClr val="tx1"/>
                </a:solidFill>
                <a:latin typeface="Arial" panose="020B0604020202020204" pitchFamily="34" charset="0"/>
              </a:defRPr>
            </a:lvl6pPr>
            <a:lvl7pPr marL="2854325" defTabSz="969963" fontAlgn="base">
              <a:spcBef>
                <a:spcPct val="0"/>
              </a:spcBef>
              <a:spcAft>
                <a:spcPct val="0"/>
              </a:spcAft>
              <a:defRPr>
                <a:solidFill>
                  <a:schemeClr val="tx1"/>
                </a:solidFill>
                <a:latin typeface="Arial" panose="020B0604020202020204" pitchFamily="34" charset="0"/>
              </a:defRPr>
            </a:lvl7pPr>
            <a:lvl8pPr marL="3311525" defTabSz="969963" fontAlgn="base">
              <a:spcBef>
                <a:spcPct val="0"/>
              </a:spcBef>
              <a:spcAft>
                <a:spcPct val="0"/>
              </a:spcAft>
              <a:defRPr>
                <a:solidFill>
                  <a:schemeClr val="tx1"/>
                </a:solidFill>
                <a:latin typeface="Arial" panose="020B0604020202020204" pitchFamily="34" charset="0"/>
              </a:defRPr>
            </a:lvl8pPr>
            <a:lvl9pPr marL="3768725" defTabSz="969963" fontAlgn="base">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sz="1900"/>
          </a:p>
        </p:txBody>
      </p:sp>
      <p:pic>
        <p:nvPicPr>
          <p:cNvPr id="14" name="Picture 13">
            <a:extLst>
              <a:ext uri="{FF2B5EF4-FFF2-40B4-BE49-F238E27FC236}">
                <a16:creationId xmlns:a16="http://schemas.microsoft.com/office/drawing/2014/main" id="{81A97D23-F7C6-B046-ADCC-F1ACD792B1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85679"/>
          <a:stretch/>
        </p:blipFill>
        <p:spPr>
          <a:xfrm>
            <a:off x="4306868" y="3084953"/>
            <a:ext cx="3154870" cy="548456"/>
          </a:xfrm>
          <a:prstGeom prst="rect">
            <a:avLst/>
          </a:prstGeom>
        </p:spPr>
      </p:pic>
      <p:sp>
        <p:nvSpPr>
          <p:cNvPr id="15" name="Rectangle 14">
            <a:extLst>
              <a:ext uri="{FF2B5EF4-FFF2-40B4-BE49-F238E27FC236}">
                <a16:creationId xmlns:a16="http://schemas.microsoft.com/office/drawing/2014/main" id="{A2562E6E-14D8-0F44-A50D-BEB5AA05E94A}"/>
              </a:ext>
            </a:extLst>
          </p:cNvPr>
          <p:cNvSpPr/>
          <p:nvPr userDrawn="1"/>
        </p:nvSpPr>
        <p:spPr bwMode="auto">
          <a:xfrm>
            <a:off x="4272324" y="6073135"/>
            <a:ext cx="7919676" cy="18757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D07A041C-85C9-D44B-987A-C8542A9F68E4}"/>
              </a:ext>
            </a:extLst>
          </p:cNvPr>
          <p:cNvSpPr/>
          <p:nvPr userDrawn="1"/>
        </p:nvSpPr>
        <p:spPr bwMode="auto">
          <a:xfrm>
            <a:off x="3626865" y="6073135"/>
            <a:ext cx="589120" cy="18757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4E4D422F-FE44-674C-AF4F-23C21B48453C}"/>
              </a:ext>
            </a:extLst>
          </p:cNvPr>
          <p:cNvSpPr/>
          <p:nvPr userDrawn="1"/>
        </p:nvSpPr>
        <p:spPr bwMode="auto">
          <a:xfrm>
            <a:off x="2120793" y="6073135"/>
            <a:ext cx="1449733" cy="18757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sp>
        <p:nvSpPr>
          <p:cNvPr id="18" name="Rectangle 17">
            <a:extLst>
              <a:ext uri="{FF2B5EF4-FFF2-40B4-BE49-F238E27FC236}">
                <a16:creationId xmlns:a16="http://schemas.microsoft.com/office/drawing/2014/main" id="{5F87DA0F-8041-DB4E-818B-D170DFA1CCEB}"/>
              </a:ext>
            </a:extLst>
          </p:cNvPr>
          <p:cNvSpPr/>
          <p:nvPr userDrawn="1"/>
        </p:nvSpPr>
        <p:spPr bwMode="auto">
          <a:xfrm>
            <a:off x="605367" y="6073135"/>
            <a:ext cx="1459087" cy="187570"/>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spTree>
    <p:extLst>
      <p:ext uri="{BB962C8B-B14F-4D97-AF65-F5344CB8AC3E}">
        <p14:creationId xmlns:p14="http://schemas.microsoft.com/office/powerpoint/2010/main" val="307300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B60C43DA-1A5C-A446-A959-2598C0B24E77}"/>
              </a:ext>
            </a:extLst>
          </p:cNvPr>
          <p:cNvSpPr>
            <a:spLocks noGrp="1" noChangeArrowheads="1"/>
          </p:cNvSpPr>
          <p:nvPr>
            <p:ph type="body" idx="1"/>
          </p:nvPr>
        </p:nvSpPr>
        <p:spPr bwMode="auto">
          <a:xfrm>
            <a:off x="607997" y="1114750"/>
            <a:ext cx="11071946" cy="172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7648" rIns="0" bIns="97648" numCol="1" anchor="t" anchorCtr="0" compatLnSpc="1">
            <a:prstTxWarp prst="textNoShape">
              <a:avLst/>
            </a:prstTxWarp>
            <a:spAutoFit/>
          </a:bodyPr>
          <a:lstStyle/>
          <a:p>
            <a:pPr lvl="0"/>
            <a:r>
              <a:rPr lang="en-US" altLang="en-US" dirty="0"/>
              <a:t>Level 1</a:t>
            </a:r>
          </a:p>
          <a:p>
            <a:pPr lvl="1"/>
            <a:r>
              <a:rPr lang="en-US" altLang="en-US" dirty="0"/>
              <a:t>Level two</a:t>
            </a:r>
          </a:p>
          <a:p>
            <a:pPr lvl="2"/>
            <a:r>
              <a:rPr lang="en-US" altLang="en-US" dirty="0"/>
              <a:t>Level three</a:t>
            </a:r>
          </a:p>
          <a:p>
            <a:pPr lvl="3"/>
            <a:r>
              <a:rPr lang="en-US" altLang="en-US" dirty="0"/>
              <a:t>Level four</a:t>
            </a:r>
          </a:p>
          <a:p>
            <a:pPr lvl="4"/>
            <a:r>
              <a:rPr lang="en-US" altLang="en-US" dirty="0"/>
              <a:t>Level five</a:t>
            </a:r>
          </a:p>
        </p:txBody>
      </p:sp>
      <p:sp>
        <p:nvSpPr>
          <p:cNvPr id="1028" name="Rectangle 4">
            <a:extLst>
              <a:ext uri="{FF2B5EF4-FFF2-40B4-BE49-F238E27FC236}">
                <a16:creationId xmlns:a16="http://schemas.microsoft.com/office/drawing/2014/main" id="{01684BA7-7381-CC48-B7B4-6B25FA5DDCE4}"/>
              </a:ext>
            </a:extLst>
          </p:cNvPr>
          <p:cNvSpPr>
            <a:spLocks noChangeArrowheads="1"/>
          </p:cNvSpPr>
          <p:nvPr/>
        </p:nvSpPr>
        <p:spPr bwMode="auto">
          <a:xfrm>
            <a:off x="10899856" y="6381128"/>
            <a:ext cx="1098595" cy="251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oAutofit/>
          </a:bodyPr>
          <a:lstStyle>
            <a:lvl1pPr defTabSz="901700">
              <a:defRPr>
                <a:solidFill>
                  <a:schemeClr val="tx1"/>
                </a:solidFill>
                <a:latin typeface="Arial" panose="020B0604020202020204" pitchFamily="34" charset="0"/>
              </a:defRPr>
            </a:lvl1pPr>
            <a:lvl2pPr marL="450850" defTabSz="901700">
              <a:defRPr>
                <a:solidFill>
                  <a:schemeClr val="tx1"/>
                </a:solidFill>
                <a:latin typeface="Arial" panose="020B0604020202020204" pitchFamily="34" charset="0"/>
              </a:defRPr>
            </a:lvl2pPr>
            <a:lvl3pPr marL="901700" defTabSz="901700">
              <a:defRPr>
                <a:solidFill>
                  <a:schemeClr val="tx1"/>
                </a:solidFill>
                <a:latin typeface="Arial" panose="020B0604020202020204" pitchFamily="34" charset="0"/>
              </a:defRPr>
            </a:lvl3pPr>
            <a:lvl4pPr marL="1354138" defTabSz="901700">
              <a:defRPr>
                <a:solidFill>
                  <a:schemeClr val="tx1"/>
                </a:solidFill>
                <a:latin typeface="Arial" panose="020B0604020202020204" pitchFamily="34" charset="0"/>
              </a:defRPr>
            </a:lvl4pPr>
            <a:lvl5pPr marL="1803400" defTabSz="901700">
              <a:defRPr>
                <a:solidFill>
                  <a:schemeClr val="tx1"/>
                </a:solidFill>
                <a:latin typeface="Arial" panose="020B0604020202020204" pitchFamily="34" charset="0"/>
              </a:defRPr>
            </a:lvl5pPr>
            <a:lvl6pPr marL="2260600" defTabSz="901700" fontAlgn="base">
              <a:spcBef>
                <a:spcPct val="0"/>
              </a:spcBef>
              <a:spcAft>
                <a:spcPct val="0"/>
              </a:spcAft>
              <a:defRPr>
                <a:solidFill>
                  <a:schemeClr val="tx1"/>
                </a:solidFill>
                <a:latin typeface="Arial" panose="020B0604020202020204" pitchFamily="34" charset="0"/>
              </a:defRPr>
            </a:lvl6pPr>
            <a:lvl7pPr marL="2717800" defTabSz="901700" fontAlgn="base">
              <a:spcBef>
                <a:spcPct val="0"/>
              </a:spcBef>
              <a:spcAft>
                <a:spcPct val="0"/>
              </a:spcAft>
              <a:defRPr>
                <a:solidFill>
                  <a:schemeClr val="tx1"/>
                </a:solidFill>
                <a:latin typeface="Arial" panose="020B0604020202020204" pitchFamily="34" charset="0"/>
              </a:defRPr>
            </a:lvl7pPr>
            <a:lvl8pPr marL="3175000" defTabSz="901700" fontAlgn="base">
              <a:spcBef>
                <a:spcPct val="0"/>
              </a:spcBef>
              <a:spcAft>
                <a:spcPct val="0"/>
              </a:spcAft>
              <a:defRPr>
                <a:solidFill>
                  <a:schemeClr val="tx1"/>
                </a:solidFill>
                <a:latin typeface="Arial" panose="020B0604020202020204" pitchFamily="34" charset="0"/>
              </a:defRPr>
            </a:lvl8pPr>
            <a:lvl9pPr marL="3632200" defTabSz="901700" fontAlgn="base">
              <a:spcBef>
                <a:spcPct val="0"/>
              </a:spcBef>
              <a:spcAft>
                <a:spcPct val="0"/>
              </a:spcAft>
              <a:defRPr>
                <a:solidFill>
                  <a:schemeClr val="tx1"/>
                </a:solidFill>
                <a:latin typeface="Arial" panose="020B0604020202020204" pitchFamily="34" charset="0"/>
              </a:defRPr>
            </a:lvl9pPr>
          </a:lstStyle>
          <a:p>
            <a:pPr algn="r">
              <a:defRPr/>
            </a:pPr>
            <a:fld id="{5B4467E9-E984-A945-AC32-61228A8C1F5F}" type="slidenum">
              <a:rPr lang="en-US" altLang="en-US" sz="1200" b="0" smtClean="0">
                <a:solidFill>
                  <a:schemeClr val="bg1">
                    <a:lumMod val="65000"/>
                  </a:schemeClr>
                </a:solidFill>
                <a:latin typeface="Arial" panose="020B0604020202020204" pitchFamily="34" charset="0"/>
                <a:cs typeface="Arial" panose="020B0604020202020204" pitchFamily="34" charset="0"/>
              </a:rPr>
              <a:pPr algn="r">
                <a:defRPr/>
              </a:pPr>
              <a:t>‹#›</a:t>
            </a:fld>
            <a:r>
              <a:rPr lang="en-US" altLang="en-US" sz="1200" b="0" dirty="0">
                <a:solidFill>
                  <a:schemeClr val="bg1">
                    <a:lumMod val="65000"/>
                  </a:schemeClr>
                </a:solidFill>
                <a:latin typeface="Arial" panose="020B0604020202020204" pitchFamily="34" charset="0"/>
                <a:cs typeface="Arial" panose="020B0604020202020204" pitchFamily="34" charset="0"/>
              </a:rPr>
              <a:t>/</a:t>
            </a:r>
            <a:r>
              <a:rPr lang="en-US" altLang="zh-CN" sz="1200" b="0" dirty="0">
                <a:solidFill>
                  <a:schemeClr val="bg1">
                    <a:lumMod val="65000"/>
                  </a:schemeClr>
                </a:solidFill>
                <a:latin typeface="Arial" panose="020B0604020202020204" pitchFamily="34" charset="0"/>
                <a:cs typeface="Arial" panose="020B0604020202020204" pitchFamily="34" charset="0"/>
              </a:rPr>
              <a:t>47</a:t>
            </a:r>
            <a:endParaRPr lang="en-US" altLang="en-US" sz="1200" b="0" dirty="0">
              <a:solidFill>
                <a:schemeClr val="bg1">
                  <a:lumMod val="65000"/>
                </a:schemeClr>
              </a:solidFill>
              <a:latin typeface="Arial" panose="020B0604020202020204" pitchFamily="34" charset="0"/>
              <a:cs typeface="Arial" panose="020B0604020202020204" pitchFamily="34" charset="0"/>
            </a:endParaRPr>
          </a:p>
        </p:txBody>
      </p:sp>
      <p:sp>
        <p:nvSpPr>
          <p:cNvPr id="2" name="Rectangle 6">
            <a:extLst>
              <a:ext uri="{FF2B5EF4-FFF2-40B4-BE49-F238E27FC236}">
                <a16:creationId xmlns:a16="http://schemas.microsoft.com/office/drawing/2014/main" id="{425B6A2B-1598-5242-AF8F-0A570BD4E3F5}"/>
              </a:ext>
            </a:extLst>
          </p:cNvPr>
          <p:cNvSpPr>
            <a:spLocks noGrp="1" noChangeArrowheads="1"/>
          </p:cNvSpPr>
          <p:nvPr>
            <p:ph type="title"/>
          </p:nvPr>
        </p:nvSpPr>
        <p:spPr bwMode="auto">
          <a:xfrm>
            <a:off x="605368" y="476872"/>
            <a:ext cx="110745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endParaRPr lang="en-US" altLang="en-US" dirty="0"/>
          </a:p>
        </p:txBody>
      </p:sp>
      <p:sp>
        <p:nvSpPr>
          <p:cNvPr id="1032" name="Rectangle 8">
            <a:extLst>
              <a:ext uri="{FF2B5EF4-FFF2-40B4-BE49-F238E27FC236}">
                <a16:creationId xmlns:a16="http://schemas.microsoft.com/office/drawing/2014/main" id="{26F14E00-C21C-8644-9056-518E0CF27DF9}"/>
              </a:ext>
            </a:extLst>
          </p:cNvPr>
          <p:cNvSpPr>
            <a:spLocks noChangeArrowheads="1"/>
          </p:cNvSpPr>
          <p:nvPr/>
        </p:nvSpPr>
        <p:spPr bwMode="auto">
          <a:xfrm>
            <a:off x="3689351" y="6564313"/>
            <a:ext cx="3350683"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648" tIns="48825" rIns="97648" bIns="48825">
            <a:spAutoFit/>
          </a:bodyPr>
          <a:lstStyle>
            <a:lvl1pPr defTabSz="969963">
              <a:defRPr>
                <a:solidFill>
                  <a:schemeClr val="tx1"/>
                </a:solidFill>
                <a:latin typeface="Arial" panose="020B0604020202020204" pitchFamily="34" charset="0"/>
              </a:defRPr>
            </a:lvl1pPr>
            <a:lvl2pPr marL="484188" defTabSz="969963">
              <a:defRPr>
                <a:solidFill>
                  <a:schemeClr val="tx1"/>
                </a:solidFill>
                <a:latin typeface="Arial" panose="020B0604020202020204" pitchFamily="34" charset="0"/>
              </a:defRPr>
            </a:lvl2pPr>
            <a:lvl3pPr marL="969963" defTabSz="969963">
              <a:defRPr>
                <a:solidFill>
                  <a:schemeClr val="tx1"/>
                </a:solidFill>
                <a:latin typeface="Arial" panose="020B0604020202020204" pitchFamily="34" charset="0"/>
              </a:defRPr>
            </a:lvl3pPr>
            <a:lvl4pPr marL="1454150" defTabSz="969963">
              <a:defRPr>
                <a:solidFill>
                  <a:schemeClr val="tx1"/>
                </a:solidFill>
                <a:latin typeface="Arial" panose="020B0604020202020204" pitchFamily="34" charset="0"/>
              </a:defRPr>
            </a:lvl4pPr>
            <a:lvl5pPr marL="1939925" defTabSz="969963">
              <a:defRPr>
                <a:solidFill>
                  <a:schemeClr val="tx1"/>
                </a:solidFill>
                <a:latin typeface="Arial" panose="020B0604020202020204" pitchFamily="34" charset="0"/>
              </a:defRPr>
            </a:lvl5pPr>
            <a:lvl6pPr marL="2397125" defTabSz="969963" fontAlgn="base">
              <a:spcBef>
                <a:spcPct val="0"/>
              </a:spcBef>
              <a:spcAft>
                <a:spcPct val="0"/>
              </a:spcAft>
              <a:defRPr>
                <a:solidFill>
                  <a:schemeClr val="tx1"/>
                </a:solidFill>
                <a:latin typeface="Arial" panose="020B0604020202020204" pitchFamily="34" charset="0"/>
              </a:defRPr>
            </a:lvl6pPr>
            <a:lvl7pPr marL="2854325" defTabSz="969963" fontAlgn="base">
              <a:spcBef>
                <a:spcPct val="0"/>
              </a:spcBef>
              <a:spcAft>
                <a:spcPct val="0"/>
              </a:spcAft>
              <a:defRPr>
                <a:solidFill>
                  <a:schemeClr val="tx1"/>
                </a:solidFill>
                <a:latin typeface="Arial" panose="020B0604020202020204" pitchFamily="34" charset="0"/>
              </a:defRPr>
            </a:lvl7pPr>
            <a:lvl8pPr marL="3311525" defTabSz="969963" fontAlgn="base">
              <a:spcBef>
                <a:spcPct val="0"/>
              </a:spcBef>
              <a:spcAft>
                <a:spcPct val="0"/>
              </a:spcAft>
              <a:defRPr>
                <a:solidFill>
                  <a:schemeClr val="tx1"/>
                </a:solidFill>
                <a:latin typeface="Arial" panose="020B0604020202020204" pitchFamily="34" charset="0"/>
              </a:defRPr>
            </a:lvl8pPr>
            <a:lvl9pPr marL="3768725" defTabSz="969963" fontAlgn="base">
              <a:spcBef>
                <a:spcPct val="0"/>
              </a:spcBef>
              <a:spcAft>
                <a:spcPct val="0"/>
              </a:spcAft>
              <a:defRPr>
                <a:solidFill>
                  <a:schemeClr val="tx1"/>
                </a:solidFill>
                <a:latin typeface="Arial" panose="020B0604020202020204" pitchFamily="34" charset="0"/>
              </a:defRPr>
            </a:lvl9pPr>
          </a:lstStyle>
          <a:p>
            <a:pPr algn="ctr">
              <a:spcBef>
                <a:spcPct val="50000"/>
              </a:spcBef>
              <a:defRPr/>
            </a:pPr>
            <a:endParaRPr lang="en-US" altLang="en-US" sz="1900"/>
          </a:p>
        </p:txBody>
      </p:sp>
      <p:sp>
        <p:nvSpPr>
          <p:cNvPr id="46" name="Rectangle 45">
            <a:extLst>
              <a:ext uri="{FF2B5EF4-FFF2-40B4-BE49-F238E27FC236}">
                <a16:creationId xmlns:a16="http://schemas.microsoft.com/office/drawing/2014/main" id="{54EFA743-63F0-4B47-A850-8785F92E96BE}"/>
              </a:ext>
            </a:extLst>
          </p:cNvPr>
          <p:cNvSpPr/>
          <p:nvPr userDrawn="1"/>
        </p:nvSpPr>
        <p:spPr bwMode="auto">
          <a:xfrm>
            <a:off x="4272324" y="6073135"/>
            <a:ext cx="7919676" cy="18757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47" name="Rectangle 46">
            <a:extLst>
              <a:ext uri="{FF2B5EF4-FFF2-40B4-BE49-F238E27FC236}">
                <a16:creationId xmlns:a16="http://schemas.microsoft.com/office/drawing/2014/main" id="{C7E024AA-066E-4A4F-81B6-327E570F3A29}"/>
              </a:ext>
            </a:extLst>
          </p:cNvPr>
          <p:cNvSpPr/>
          <p:nvPr userDrawn="1"/>
        </p:nvSpPr>
        <p:spPr bwMode="auto">
          <a:xfrm>
            <a:off x="3626865" y="6073135"/>
            <a:ext cx="589120" cy="18757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DFBC9060-1F5C-B745-BC70-10DC006B7B24}"/>
              </a:ext>
            </a:extLst>
          </p:cNvPr>
          <p:cNvSpPr/>
          <p:nvPr userDrawn="1"/>
        </p:nvSpPr>
        <p:spPr bwMode="auto">
          <a:xfrm>
            <a:off x="2120793" y="6073135"/>
            <a:ext cx="1449733" cy="18757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sp>
        <p:nvSpPr>
          <p:cNvPr id="49" name="Rectangle 48">
            <a:extLst>
              <a:ext uri="{FF2B5EF4-FFF2-40B4-BE49-F238E27FC236}">
                <a16:creationId xmlns:a16="http://schemas.microsoft.com/office/drawing/2014/main" id="{AF40AAF1-9FC3-A148-A6CA-B55E87F31084}"/>
              </a:ext>
            </a:extLst>
          </p:cNvPr>
          <p:cNvSpPr/>
          <p:nvPr userDrawn="1"/>
        </p:nvSpPr>
        <p:spPr bwMode="auto">
          <a:xfrm>
            <a:off x="605367" y="6073135"/>
            <a:ext cx="1459087" cy="187570"/>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2"/>
              </a:solidFill>
              <a:effectLst/>
              <a:latin typeface="Arial" panose="020B0604020202020204" pitchFamily="34" charset="0"/>
            </a:endParaRPr>
          </a:p>
        </p:txBody>
      </p:sp>
      <p:pic>
        <p:nvPicPr>
          <p:cNvPr id="3" name="图片 2" descr="图片包含 文本&#10;&#10;AI 生成的内容可能不正确。">
            <a:extLst>
              <a:ext uri="{FF2B5EF4-FFF2-40B4-BE49-F238E27FC236}">
                <a16:creationId xmlns:a16="http://schemas.microsoft.com/office/drawing/2014/main" id="{6FA2A81B-D04C-FC5A-8224-1FE6EC48411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287930" y="6381128"/>
            <a:ext cx="2344859" cy="329885"/>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73" r:id="rId3"/>
    <p:sldLayoutId id="2147483663" r:id="rId4"/>
    <p:sldLayoutId id="2147483664" r:id="rId5"/>
    <p:sldLayoutId id="2147483665" r:id="rId6"/>
    <p:sldLayoutId id="2147483666" r:id="rId7"/>
    <p:sldLayoutId id="2147483672" r:id="rId8"/>
  </p:sldLayoutIdLst>
  <p:hf hdr="0" ftr="0" dt="0"/>
  <p:txStyles>
    <p:titleStyle>
      <a:lvl1pPr algn="l" defTabSz="969963" rtl="0" eaLnBrk="0" fontAlgn="base" hangingPunct="0">
        <a:spcBef>
          <a:spcPct val="0"/>
        </a:spcBef>
        <a:spcAft>
          <a:spcPct val="0"/>
        </a:spcAft>
        <a:defRPr sz="3000" b="0" i="0" kern="1200">
          <a:solidFill>
            <a:schemeClr val="tx1"/>
          </a:solidFill>
          <a:latin typeface="Arial" panose="020B0604020202020204" pitchFamily="34" charset="0"/>
          <a:ea typeface="+mj-ea"/>
          <a:cs typeface="Arial" panose="020B0604020202020204" pitchFamily="34" charset="0"/>
        </a:defRPr>
      </a:lvl1pPr>
      <a:lvl2pPr algn="l" defTabSz="969963" rtl="0" eaLnBrk="0" fontAlgn="base" hangingPunct="0">
        <a:spcBef>
          <a:spcPct val="0"/>
        </a:spcBef>
        <a:spcAft>
          <a:spcPct val="0"/>
        </a:spcAft>
        <a:defRPr sz="3200" b="1">
          <a:solidFill>
            <a:srgbClr val="AA2B3E"/>
          </a:solidFill>
          <a:latin typeface="Arial" panose="020B0604020202020204" pitchFamily="34" charset="0"/>
        </a:defRPr>
      </a:lvl2pPr>
      <a:lvl3pPr algn="l" defTabSz="969963" rtl="0" eaLnBrk="0" fontAlgn="base" hangingPunct="0">
        <a:spcBef>
          <a:spcPct val="0"/>
        </a:spcBef>
        <a:spcAft>
          <a:spcPct val="0"/>
        </a:spcAft>
        <a:defRPr sz="3200" b="1">
          <a:solidFill>
            <a:srgbClr val="AA2B3E"/>
          </a:solidFill>
          <a:latin typeface="Arial" panose="020B0604020202020204" pitchFamily="34" charset="0"/>
        </a:defRPr>
      </a:lvl3pPr>
      <a:lvl4pPr algn="l" defTabSz="969963" rtl="0" eaLnBrk="0" fontAlgn="base" hangingPunct="0">
        <a:spcBef>
          <a:spcPct val="0"/>
        </a:spcBef>
        <a:spcAft>
          <a:spcPct val="0"/>
        </a:spcAft>
        <a:defRPr sz="3200" b="1">
          <a:solidFill>
            <a:srgbClr val="AA2B3E"/>
          </a:solidFill>
          <a:latin typeface="Arial" panose="020B0604020202020204" pitchFamily="34" charset="0"/>
        </a:defRPr>
      </a:lvl4pPr>
      <a:lvl5pPr algn="l" defTabSz="969963" rtl="0" eaLnBrk="0" fontAlgn="base" hangingPunct="0">
        <a:spcBef>
          <a:spcPct val="0"/>
        </a:spcBef>
        <a:spcAft>
          <a:spcPct val="0"/>
        </a:spcAft>
        <a:defRPr sz="3200" b="1">
          <a:solidFill>
            <a:srgbClr val="AA2B3E"/>
          </a:solidFill>
          <a:latin typeface="Arial" panose="020B0604020202020204" pitchFamily="34" charset="0"/>
        </a:defRPr>
      </a:lvl5pPr>
      <a:lvl6pPr marL="457200" algn="l" defTabSz="969963" rtl="0" eaLnBrk="0" fontAlgn="base" hangingPunct="0">
        <a:spcBef>
          <a:spcPct val="0"/>
        </a:spcBef>
        <a:spcAft>
          <a:spcPct val="0"/>
        </a:spcAft>
        <a:defRPr sz="3200" b="1">
          <a:solidFill>
            <a:srgbClr val="AA2B3E"/>
          </a:solidFill>
          <a:latin typeface="Arial" panose="020B0604020202020204" pitchFamily="34" charset="0"/>
        </a:defRPr>
      </a:lvl6pPr>
      <a:lvl7pPr marL="914400" algn="l" defTabSz="969963" rtl="0" eaLnBrk="0" fontAlgn="base" hangingPunct="0">
        <a:spcBef>
          <a:spcPct val="0"/>
        </a:spcBef>
        <a:spcAft>
          <a:spcPct val="0"/>
        </a:spcAft>
        <a:defRPr sz="3200" b="1">
          <a:solidFill>
            <a:srgbClr val="AA2B3E"/>
          </a:solidFill>
          <a:latin typeface="Arial" panose="020B0604020202020204" pitchFamily="34" charset="0"/>
        </a:defRPr>
      </a:lvl7pPr>
      <a:lvl8pPr marL="1371600" algn="l" defTabSz="969963" rtl="0" eaLnBrk="0" fontAlgn="base" hangingPunct="0">
        <a:spcBef>
          <a:spcPct val="0"/>
        </a:spcBef>
        <a:spcAft>
          <a:spcPct val="0"/>
        </a:spcAft>
        <a:defRPr sz="3200" b="1">
          <a:solidFill>
            <a:srgbClr val="AA2B3E"/>
          </a:solidFill>
          <a:latin typeface="Arial" panose="020B0604020202020204" pitchFamily="34" charset="0"/>
        </a:defRPr>
      </a:lvl8pPr>
      <a:lvl9pPr marL="1828800" algn="l" defTabSz="969963" rtl="0" eaLnBrk="0" fontAlgn="base" hangingPunct="0">
        <a:spcBef>
          <a:spcPct val="0"/>
        </a:spcBef>
        <a:spcAft>
          <a:spcPct val="0"/>
        </a:spcAft>
        <a:defRPr sz="3200" b="1">
          <a:solidFill>
            <a:srgbClr val="AA2B3E"/>
          </a:solidFill>
          <a:latin typeface="Arial" panose="020B0604020202020204" pitchFamily="34" charset="0"/>
        </a:defRPr>
      </a:lvl9pPr>
    </p:titleStyle>
    <p:bodyStyle>
      <a:lvl1pPr marL="242888" indent="-242888" algn="l" defTabSz="901700" rtl="0" eaLnBrk="0" fontAlgn="base" hangingPunct="0">
        <a:spcBef>
          <a:spcPts val="400"/>
        </a:spcBef>
        <a:spcAft>
          <a:spcPts val="200"/>
        </a:spcAft>
        <a:buClr>
          <a:schemeClr val="tx2"/>
        </a:buClr>
        <a:buSzPct val="120000"/>
        <a:buFont typeface="Lucida Grande" panose="020B0600040502020204" pitchFamily="34" charset="0"/>
        <a:buChar char="‣"/>
        <a:defRPr sz="2000" b="0" kern="1200">
          <a:solidFill>
            <a:schemeClr val="tx1"/>
          </a:solidFill>
          <a:latin typeface="+mn-lt"/>
          <a:ea typeface="+mn-ea"/>
          <a:cs typeface="+mn-cs"/>
        </a:defRPr>
      </a:lvl1pPr>
      <a:lvl2pPr marL="660400" indent="-303213" algn="l" defTabSz="901700" rtl="0" eaLnBrk="0" fontAlgn="base" hangingPunct="0">
        <a:spcBef>
          <a:spcPts val="200"/>
        </a:spcBef>
        <a:spcAft>
          <a:spcPts val="200"/>
        </a:spcAft>
        <a:buClr>
          <a:schemeClr val="tx1"/>
        </a:buClr>
        <a:buSzPct val="110000"/>
        <a:buFont typeface="Arial" panose="020B0604020202020204" pitchFamily="34" charset="0"/>
        <a:buChar char="•"/>
        <a:defRPr kern="1200">
          <a:solidFill>
            <a:schemeClr val="bg1">
              <a:lumMod val="50000"/>
            </a:schemeClr>
          </a:solidFill>
          <a:latin typeface="+mn-lt"/>
          <a:ea typeface="+mn-ea"/>
          <a:cs typeface="+mn-cs"/>
        </a:defRPr>
      </a:lvl2pPr>
      <a:lvl3pPr marL="1077913" indent="-303213" algn="l" defTabSz="901700" rtl="0" eaLnBrk="0" fontAlgn="base" hangingPunct="0">
        <a:spcBef>
          <a:spcPts val="200"/>
        </a:spcBef>
        <a:spcAft>
          <a:spcPts val="200"/>
        </a:spcAft>
        <a:buClr>
          <a:schemeClr val="accent1"/>
        </a:buClr>
        <a:buFont typeface="Arial" panose="020B0604020202020204" pitchFamily="34" charset="0"/>
        <a:buChar char="–"/>
        <a:defRPr sz="1600" b="0" kern="1200">
          <a:solidFill>
            <a:schemeClr val="bg1">
              <a:lumMod val="50000"/>
            </a:schemeClr>
          </a:solidFill>
          <a:latin typeface="+mn-lt"/>
          <a:ea typeface="+mn-ea"/>
          <a:cs typeface="+mn-cs"/>
        </a:defRPr>
      </a:lvl3pPr>
      <a:lvl4pPr marL="1438275" indent="-246063" algn="l" defTabSz="901700" rtl="0" eaLnBrk="0" fontAlgn="base" hangingPunct="0">
        <a:spcBef>
          <a:spcPts val="200"/>
        </a:spcBef>
        <a:spcAft>
          <a:spcPts val="200"/>
        </a:spcAft>
        <a:buClr>
          <a:schemeClr val="tx2"/>
        </a:buClr>
        <a:buFont typeface="Arial" panose="020B0604020202020204" pitchFamily="34" charset="0"/>
        <a:buChar char="•"/>
        <a:defRPr sz="1600" kern="1200">
          <a:solidFill>
            <a:schemeClr val="bg1">
              <a:lumMod val="50000"/>
            </a:schemeClr>
          </a:solidFill>
          <a:latin typeface="+mn-lt"/>
          <a:ea typeface="+mn-ea"/>
          <a:cs typeface="+mn-cs"/>
        </a:defRPr>
      </a:lvl4pPr>
      <a:lvl5pPr marL="1795463" indent="-242888" algn="l" defTabSz="901700" rtl="0" eaLnBrk="0" fontAlgn="base" hangingPunct="0">
        <a:spcBef>
          <a:spcPts val="200"/>
        </a:spcBef>
        <a:spcAft>
          <a:spcPts val="200"/>
        </a:spcAft>
        <a:buClr>
          <a:schemeClr val="tx2"/>
        </a:buClr>
        <a:buFont typeface="Franklin Gothic Book" panose="020B0503020102020204" pitchFamily="34" charset="0"/>
        <a:buChar char="–"/>
        <a:defRPr sz="16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5.xml"/><Relationship Id="rId7" Type="http://schemas.openxmlformats.org/officeDocument/2006/relationships/image" Target="../media/image43.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42.png"/><Relationship Id="rId5" Type="http://schemas.openxmlformats.org/officeDocument/2006/relationships/slideLayout" Target="../slideLayouts/slideLayout4.xml"/><Relationship Id="rId4" Type="http://schemas.openxmlformats.org/officeDocument/2006/relationships/tags" Target="../tags/tag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9.xml"/><Relationship Id="rId7" Type="http://schemas.openxmlformats.org/officeDocument/2006/relationships/image" Target="../media/image4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94D4-7881-B748-A059-2510940478FA}"/>
              </a:ext>
            </a:extLst>
          </p:cNvPr>
          <p:cNvSpPr>
            <a:spLocks noGrp="1"/>
          </p:cNvSpPr>
          <p:nvPr>
            <p:ph type="ctrTitle" sz="quarter"/>
          </p:nvPr>
        </p:nvSpPr>
        <p:spPr>
          <a:xfrm>
            <a:off x="509982" y="2444404"/>
            <a:ext cx="11682018" cy="1077218"/>
          </a:xfrm>
        </p:spPr>
        <p:txBody>
          <a:bodyPr/>
          <a:lstStyle/>
          <a:p>
            <a:r>
              <a:rPr lang="en-US" altLang="zh-CN" sz="3500" b="1" dirty="0"/>
              <a:t>Distributed Strategies of Large Language Models</a:t>
            </a:r>
            <a:br>
              <a:rPr lang="en-US" altLang="zh-CN" sz="3500" b="1" dirty="0"/>
            </a:br>
            <a:endParaRPr lang="en-US" sz="3500" b="1" dirty="0"/>
          </a:p>
        </p:txBody>
      </p:sp>
      <p:sp>
        <p:nvSpPr>
          <p:cNvPr id="5" name="Content Placeholder 4">
            <a:extLst>
              <a:ext uri="{FF2B5EF4-FFF2-40B4-BE49-F238E27FC236}">
                <a16:creationId xmlns:a16="http://schemas.microsoft.com/office/drawing/2014/main" id="{3F0D2EAE-CCC1-9B49-BE60-56184D88E7E5}"/>
              </a:ext>
            </a:extLst>
          </p:cNvPr>
          <p:cNvSpPr>
            <a:spLocks noGrp="1"/>
          </p:cNvSpPr>
          <p:nvPr>
            <p:ph sz="quarter" idx="12"/>
          </p:nvPr>
        </p:nvSpPr>
        <p:spPr>
          <a:xfrm>
            <a:off x="509982" y="4507392"/>
            <a:ext cx="6062940" cy="351808"/>
          </a:xfrm>
        </p:spPr>
        <p:txBody>
          <a:bodyPr/>
          <a:lstStyle/>
          <a:p>
            <a:r>
              <a:rPr lang="en-US" altLang="zh-CN" sz="1800" b="1" dirty="0"/>
              <a:t>Tingyin Wang,</a:t>
            </a:r>
            <a:r>
              <a:rPr lang="zh-CN" altLang="en-US" sz="1800" b="1" dirty="0"/>
              <a:t> </a:t>
            </a:r>
            <a:r>
              <a:rPr lang="en-US" altLang="zh-CN" sz="1800" b="1" dirty="0" err="1"/>
              <a:t>Siqi</a:t>
            </a:r>
            <a:r>
              <a:rPr lang="zh-CN" altLang="en-US" sz="1800" b="1" dirty="0"/>
              <a:t> </a:t>
            </a:r>
            <a:r>
              <a:rPr lang="en-US" altLang="zh-CN" sz="1800" b="1" dirty="0"/>
              <a:t>Chen</a:t>
            </a:r>
          </a:p>
          <a:p>
            <a:endParaRPr lang="en-US" altLang="zh-CN" sz="1800" b="1" dirty="0"/>
          </a:p>
          <a:p>
            <a:r>
              <a:rPr lang="en-US" altLang="zh-CN" sz="1800" b="1" dirty="0"/>
              <a:t>April</a:t>
            </a:r>
            <a:r>
              <a:rPr lang="zh-CN" altLang="en-US" sz="1800" b="1" dirty="0"/>
              <a:t> </a:t>
            </a:r>
            <a:r>
              <a:rPr lang="en-US" altLang="zh-CN" sz="1800" b="1" dirty="0"/>
              <a:t>15, 2025</a:t>
            </a:r>
            <a:endParaRPr lang="en-US" sz="1800" b="1" dirty="0"/>
          </a:p>
        </p:txBody>
      </p:sp>
    </p:spTree>
    <p:extLst>
      <p:ext uri="{BB962C8B-B14F-4D97-AF65-F5344CB8AC3E}">
        <p14:creationId xmlns:p14="http://schemas.microsoft.com/office/powerpoint/2010/main" val="640654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7DBE9-4E7B-0DCE-A414-7C53207E676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B707E89-BDA2-57C4-3317-4E74E018DF4F}"/>
              </a:ext>
            </a:extLst>
          </p:cNvPr>
          <p:cNvSpPr>
            <a:spLocks noGrp="1"/>
          </p:cNvSpPr>
          <p:nvPr>
            <p:ph type="title"/>
          </p:nvPr>
        </p:nvSpPr>
        <p:spPr>
          <a:xfrm>
            <a:off x="605368" y="476872"/>
            <a:ext cx="11586632" cy="738664"/>
          </a:xfrm>
        </p:spPr>
        <p:txBody>
          <a:bodyPr/>
          <a:lstStyle/>
          <a:p>
            <a:r>
              <a:rPr lang="en-US" altLang="zh-CN" dirty="0">
                <a:solidFill>
                  <a:srgbClr val="000000"/>
                </a:solidFill>
              </a:rPr>
              <a:t>Memory allocation of </a:t>
            </a:r>
            <a:r>
              <a:rPr lang="en-US" altLang="zh-CN" dirty="0">
                <a:solidFill>
                  <a:srgbClr val="000000"/>
                </a:solidFill>
                <a:effectLst/>
                <a:latin typeface="Arial" panose="020B0604020202020204" pitchFamily="34" charset="0"/>
              </a:rPr>
              <a:t>Vanilla Parallelism</a:t>
            </a:r>
            <a:br>
              <a:rPr lang="en-US" altLang="zh-CN" dirty="0">
                <a:solidFill>
                  <a:srgbClr val="000000"/>
                </a:solidFill>
                <a:effectLst/>
                <a:latin typeface="Arial" panose="020B0604020202020204" pitchFamily="34" charset="0"/>
              </a:rPr>
            </a:br>
            <a:endParaRPr kumimoji="1" lang="zh-CN" altLang="en-US" sz="1800" dirty="0"/>
          </a:p>
        </p:txBody>
      </p:sp>
      <p:sp>
        <p:nvSpPr>
          <p:cNvPr id="8" name="文本框 7">
            <a:extLst>
              <a:ext uri="{FF2B5EF4-FFF2-40B4-BE49-F238E27FC236}">
                <a16:creationId xmlns:a16="http://schemas.microsoft.com/office/drawing/2014/main" id="{29D0D582-B459-03D8-A582-DC72CAFA1437}"/>
              </a:ext>
            </a:extLst>
          </p:cNvPr>
          <p:cNvSpPr txBox="1"/>
          <p:nvPr/>
        </p:nvSpPr>
        <p:spPr bwMode="auto">
          <a:xfrm>
            <a:off x="4184107" y="5558730"/>
            <a:ext cx="350769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algn="l"/>
            <a:r>
              <a:rPr kumimoji="1" lang="en-US" altLang="zh-CN" sz="1400" dirty="0">
                <a:solidFill>
                  <a:schemeClr val="tx1"/>
                </a:solidFill>
              </a:rPr>
              <a:t>Memory allocation</a:t>
            </a:r>
            <a:r>
              <a:rPr kumimoji="1" lang="zh-CN" altLang="en-US" sz="1400" dirty="0">
                <a:solidFill>
                  <a:schemeClr val="tx1"/>
                </a:solidFill>
              </a:rPr>
              <a:t> </a:t>
            </a:r>
            <a:r>
              <a:rPr kumimoji="1" lang="en-US" altLang="zh-CN" sz="1400" dirty="0">
                <a:solidFill>
                  <a:schemeClr val="tx1"/>
                </a:solidFill>
              </a:rPr>
              <a:t>of vanilla parallelism</a:t>
            </a:r>
            <a:endParaRPr kumimoji="1" lang="zh-CN" altLang="en-US" sz="1400" dirty="0">
              <a:solidFill>
                <a:schemeClr val="tx1"/>
              </a:solidFill>
            </a:endParaRPr>
          </a:p>
        </p:txBody>
      </p:sp>
      <p:pic>
        <p:nvPicPr>
          <p:cNvPr id="12" name="图片 11" descr="表格&#10;&#10;AI 生成的内容可能不正确。">
            <a:extLst>
              <a:ext uri="{FF2B5EF4-FFF2-40B4-BE49-F238E27FC236}">
                <a16:creationId xmlns:a16="http://schemas.microsoft.com/office/drawing/2014/main" id="{070AD563-2B88-D7F3-BEAA-63CA99BCA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835" y="1397362"/>
            <a:ext cx="8764216" cy="3979542"/>
          </a:xfrm>
          <a:prstGeom prst="rect">
            <a:avLst/>
          </a:prstGeom>
        </p:spPr>
      </p:pic>
      <p:sp>
        <p:nvSpPr>
          <p:cNvPr id="16" name="文本框 15">
            <a:extLst>
              <a:ext uri="{FF2B5EF4-FFF2-40B4-BE49-F238E27FC236}">
                <a16:creationId xmlns:a16="http://schemas.microsoft.com/office/drawing/2014/main" id="{5070FECF-0404-23F9-8413-D71370C9A50D}"/>
              </a:ext>
            </a:extLst>
          </p:cNvPr>
          <p:cNvSpPr txBox="1"/>
          <p:nvPr/>
        </p:nvSpPr>
        <p:spPr bwMode="auto">
          <a:xfrm>
            <a:off x="6398684" y="2540235"/>
            <a:ext cx="364436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algn="l"/>
            <a:r>
              <a:rPr kumimoji="1" lang="en-US" altLang="zh-CN" sz="1600" dirty="0"/>
              <a:t>3</a:t>
            </a:r>
            <a:r>
              <a:rPr kumimoji="1" lang="zh-CN" altLang="en-US" sz="1600" dirty="0"/>
              <a:t> </a:t>
            </a:r>
            <a:r>
              <a:rPr kumimoji="1" lang="en-US" altLang="zh-CN" sz="1600" dirty="0"/>
              <a:t>layers * 2MB (2 transformer + output)</a:t>
            </a:r>
            <a:endParaRPr kumimoji="1" lang="zh-CN" altLang="en-US" sz="1600" dirty="0"/>
          </a:p>
        </p:txBody>
      </p:sp>
    </p:spTree>
    <p:extLst>
      <p:ext uri="{BB962C8B-B14F-4D97-AF65-F5344CB8AC3E}">
        <p14:creationId xmlns:p14="http://schemas.microsoft.com/office/powerpoint/2010/main" val="248481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22868-6FC8-A7D0-3A94-895CFC666D5B}"/>
            </a:ext>
          </a:extLst>
        </p:cNvPr>
        <p:cNvGrpSpPr/>
        <p:nvPr/>
      </p:nvGrpSpPr>
      <p:grpSpPr>
        <a:xfrm>
          <a:off x="0" y="0"/>
          <a:ext cx="0" cy="0"/>
          <a:chOff x="0" y="0"/>
          <a:chExt cx="0" cy="0"/>
        </a:xfrm>
      </p:grpSpPr>
      <p:pic>
        <p:nvPicPr>
          <p:cNvPr id="9" name="图片 8" descr="图形用户界面, 应用程序&#10;&#10;AI 生成的内容可能不正确。">
            <a:extLst>
              <a:ext uri="{FF2B5EF4-FFF2-40B4-BE49-F238E27FC236}">
                <a16:creationId xmlns:a16="http://schemas.microsoft.com/office/drawing/2014/main" id="{F937F4E2-D333-9E48-B2E5-3292C01E6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666" y="1796423"/>
            <a:ext cx="5126320" cy="3265153"/>
          </a:xfrm>
          <a:prstGeom prst="rect">
            <a:avLst/>
          </a:prstGeom>
        </p:spPr>
      </p:pic>
      <p:pic>
        <p:nvPicPr>
          <p:cNvPr id="5" name="图片 4" descr="图片包含 图示&#10;&#10;AI 生成的内容可能不正确。">
            <a:extLst>
              <a:ext uri="{FF2B5EF4-FFF2-40B4-BE49-F238E27FC236}">
                <a16:creationId xmlns:a16="http://schemas.microsoft.com/office/drawing/2014/main" id="{E40415B4-5CD5-D962-DCC4-0C68E271B8E1}"/>
              </a:ext>
            </a:extLst>
          </p:cNvPr>
          <p:cNvPicPr>
            <a:picLocks noChangeAspect="1"/>
          </p:cNvPicPr>
          <p:nvPr/>
        </p:nvPicPr>
        <p:blipFill>
          <a:blip r:embed="rId4">
            <a:extLst>
              <a:ext uri="{28A0092B-C50C-407E-A947-70E740481C1C}">
                <a14:useLocalDpi xmlns:a14="http://schemas.microsoft.com/office/drawing/2010/main" val="0"/>
              </a:ext>
            </a:extLst>
          </a:blip>
          <a:srcRect t="14118"/>
          <a:stretch/>
        </p:blipFill>
        <p:spPr>
          <a:xfrm>
            <a:off x="605368" y="1936809"/>
            <a:ext cx="4527028" cy="3124767"/>
          </a:xfrm>
          <a:prstGeom prst="rect">
            <a:avLst/>
          </a:prstGeom>
        </p:spPr>
      </p:pic>
      <p:sp>
        <p:nvSpPr>
          <p:cNvPr id="2" name="内容占位符 1">
            <a:extLst>
              <a:ext uri="{FF2B5EF4-FFF2-40B4-BE49-F238E27FC236}">
                <a16:creationId xmlns:a16="http://schemas.microsoft.com/office/drawing/2014/main" id="{E759D276-2FC9-4B6E-7CC5-E453506C23BE}"/>
              </a:ext>
            </a:extLst>
          </p:cNvPr>
          <p:cNvSpPr>
            <a:spLocks noGrp="1"/>
          </p:cNvSpPr>
          <p:nvPr>
            <p:ph sz="half" idx="1"/>
          </p:nvPr>
        </p:nvSpPr>
        <p:spPr>
          <a:xfrm>
            <a:off x="605368" y="1032703"/>
            <a:ext cx="11074576" cy="1105144"/>
          </a:xfrm>
        </p:spPr>
        <p:txBody>
          <a:bodyPr/>
          <a:lstStyle/>
          <a:p>
            <a:pPr>
              <a:buClr>
                <a:schemeClr val="tx1"/>
              </a:buClr>
              <a:buFont typeface="Wingdings" pitchFamily="2" charset="2"/>
              <a:buChar char="Ø"/>
            </a:pPr>
            <a:r>
              <a:rPr lang="en-US" altLang="zh-CN" sz="1800" dirty="0">
                <a:effectLst/>
                <a:latin typeface="Helvetica" pitchFamily="2" charset="0"/>
              </a:rPr>
              <a:t>Sharded data parallelism shards model parameters, optimizer states, and gradients and places one partition on each</a:t>
            </a:r>
            <a:r>
              <a:rPr lang="zh-CN" altLang="en-US" sz="1800" dirty="0">
                <a:effectLst/>
                <a:latin typeface="Helvetica" pitchFamily="2" charset="0"/>
              </a:rPr>
              <a:t> </a:t>
            </a:r>
            <a:r>
              <a:rPr lang="en-US" altLang="zh-CN" sz="1800" dirty="0">
                <a:effectLst/>
                <a:latin typeface="Helvetica" pitchFamily="2" charset="0"/>
              </a:rPr>
              <a:t>GPU.</a:t>
            </a:r>
          </a:p>
          <a:p>
            <a:pPr>
              <a:buFont typeface="Wingdings" pitchFamily="2" charset="2"/>
              <a:buChar char="Ø"/>
            </a:pPr>
            <a:endParaRPr kumimoji="1" lang="zh-CN" altLang="en-US" sz="1800" dirty="0"/>
          </a:p>
        </p:txBody>
      </p:sp>
      <p:sp>
        <p:nvSpPr>
          <p:cNvPr id="3" name="标题 2">
            <a:extLst>
              <a:ext uri="{FF2B5EF4-FFF2-40B4-BE49-F238E27FC236}">
                <a16:creationId xmlns:a16="http://schemas.microsoft.com/office/drawing/2014/main" id="{C08DAD72-D432-88B7-6264-BEF7D8069FFB}"/>
              </a:ext>
            </a:extLst>
          </p:cNvPr>
          <p:cNvSpPr>
            <a:spLocks noGrp="1"/>
          </p:cNvSpPr>
          <p:nvPr>
            <p:ph type="title"/>
          </p:nvPr>
        </p:nvSpPr>
        <p:spPr/>
        <p:txBody>
          <a:bodyPr/>
          <a:lstStyle/>
          <a:p>
            <a:r>
              <a:rPr kumimoji="1" lang="en-US" altLang="zh-CN" dirty="0"/>
              <a:t>Data parallelism: sharded</a:t>
            </a:r>
            <a:r>
              <a:rPr kumimoji="1" lang="zh-CN" altLang="en-US" dirty="0"/>
              <a:t>  </a:t>
            </a:r>
            <a:r>
              <a:rPr kumimoji="1" lang="en-US" altLang="zh-CN" dirty="0"/>
              <a:t>parallelism</a:t>
            </a:r>
            <a:endParaRPr kumimoji="1" lang="zh-CN" altLang="en-US" dirty="0"/>
          </a:p>
        </p:txBody>
      </p:sp>
      <p:pic>
        <p:nvPicPr>
          <p:cNvPr id="8" name="图片 7">
            <a:extLst>
              <a:ext uri="{FF2B5EF4-FFF2-40B4-BE49-F238E27FC236}">
                <a16:creationId xmlns:a16="http://schemas.microsoft.com/office/drawing/2014/main" id="{34A2C3EF-9665-06F9-C5D6-C1CFF36D9D3F}"/>
              </a:ext>
            </a:extLst>
          </p:cNvPr>
          <p:cNvPicPr>
            <a:picLocks noChangeAspect="1"/>
          </p:cNvPicPr>
          <p:nvPr/>
        </p:nvPicPr>
        <p:blipFill>
          <a:blip r:embed="rId5">
            <a:extLst>
              <a:ext uri="{28A0092B-C50C-407E-A947-70E740481C1C}">
                <a14:useLocalDpi xmlns:a14="http://schemas.microsoft.com/office/drawing/2010/main" val="0"/>
              </a:ext>
            </a:extLst>
          </a:blip>
          <a:srcRect l="1" t="12927" r="-13057"/>
          <a:stretch/>
        </p:blipFill>
        <p:spPr>
          <a:xfrm>
            <a:off x="9147529" y="2607850"/>
            <a:ext cx="1320975" cy="254340"/>
          </a:xfrm>
          <a:prstGeom prst="rect">
            <a:avLst/>
          </a:prstGeom>
        </p:spPr>
      </p:pic>
      <p:sp>
        <p:nvSpPr>
          <p:cNvPr id="11" name="文本框 10">
            <a:extLst>
              <a:ext uri="{FF2B5EF4-FFF2-40B4-BE49-F238E27FC236}">
                <a16:creationId xmlns:a16="http://schemas.microsoft.com/office/drawing/2014/main" id="{2D9A3764-7C00-B29C-F838-0C5C30529D60}"/>
              </a:ext>
            </a:extLst>
          </p:cNvPr>
          <p:cNvSpPr txBox="1"/>
          <p:nvPr/>
        </p:nvSpPr>
        <p:spPr bwMode="auto">
          <a:xfrm>
            <a:off x="10386567" y="3129492"/>
            <a:ext cx="66101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algn="l"/>
            <a:r>
              <a:rPr kumimoji="1" lang="en-US" altLang="zh-CN" sz="800" dirty="0">
                <a:solidFill>
                  <a:schemeClr val="tx1"/>
                </a:solidFill>
              </a:rPr>
              <a:t>is shared</a:t>
            </a:r>
            <a:endParaRPr kumimoji="1" lang="zh-CN" altLang="en-US" sz="800" dirty="0">
              <a:solidFill>
                <a:schemeClr val="tx1"/>
              </a:solidFill>
            </a:endParaRPr>
          </a:p>
        </p:txBody>
      </p:sp>
      <p:sp>
        <p:nvSpPr>
          <p:cNvPr id="12" name="圆角矩形 11">
            <a:extLst>
              <a:ext uri="{FF2B5EF4-FFF2-40B4-BE49-F238E27FC236}">
                <a16:creationId xmlns:a16="http://schemas.microsoft.com/office/drawing/2014/main" id="{A01A1343-A34C-0518-9FC2-AA11F60D6984}"/>
              </a:ext>
            </a:extLst>
          </p:cNvPr>
          <p:cNvSpPr/>
          <p:nvPr/>
        </p:nvSpPr>
        <p:spPr bwMode="auto">
          <a:xfrm>
            <a:off x="9147529" y="3041607"/>
            <a:ext cx="1221823" cy="298883"/>
          </a:xfrm>
          <a:prstGeom prst="roundRect">
            <a:avLst/>
          </a:prstGeom>
          <a:noFill/>
          <a:ln w="9525" cap="flat" cmpd="sng" algn="ctr">
            <a:solidFill>
              <a:srgbClr val="3373CA"/>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tx2"/>
              </a:solidFill>
              <a:effectLst/>
              <a:latin typeface="Arial" panose="020B0604020202020204" pitchFamily="34" charset="0"/>
            </a:endParaRPr>
          </a:p>
        </p:txBody>
      </p:sp>
      <p:sp>
        <p:nvSpPr>
          <p:cNvPr id="13" name="文本框 12">
            <a:extLst>
              <a:ext uri="{FF2B5EF4-FFF2-40B4-BE49-F238E27FC236}">
                <a16:creationId xmlns:a16="http://schemas.microsoft.com/office/drawing/2014/main" id="{A9BEADED-2DA4-7D07-6700-5D402E5BD987}"/>
              </a:ext>
            </a:extLst>
          </p:cNvPr>
          <p:cNvSpPr txBox="1"/>
          <p:nvPr/>
        </p:nvSpPr>
        <p:spPr bwMode="auto">
          <a:xfrm>
            <a:off x="893840" y="5083312"/>
            <a:ext cx="98313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dirty="0">
                <a:solidFill>
                  <a:schemeClr val="tx1"/>
                </a:solidFill>
                <a:effectLst/>
              </a:rPr>
              <a:t>Figure (a), (b) are both from</a:t>
            </a:r>
            <a:r>
              <a:rPr lang="zh-CN" altLang="en-US" sz="1800" dirty="0">
                <a:solidFill>
                  <a:schemeClr val="tx1"/>
                </a:solidFill>
                <a:effectLst/>
              </a:rPr>
              <a:t> </a:t>
            </a:r>
            <a:r>
              <a:rPr lang="en-US" altLang="zh-CN" sz="1800" i="1" dirty="0">
                <a:solidFill>
                  <a:schemeClr val="tx1"/>
                </a:solidFill>
                <a:effectLst/>
              </a:rPr>
              <a:t>Reference: optimizing distributed training on Frontier for Large Language Model</a:t>
            </a:r>
            <a:endParaRPr lang="zh-CN" altLang="en-US" sz="1800" i="1" dirty="0">
              <a:solidFill>
                <a:schemeClr val="tx1"/>
              </a:solidFill>
            </a:endParaRPr>
          </a:p>
        </p:txBody>
      </p:sp>
    </p:spTree>
    <p:extLst>
      <p:ext uri="{BB962C8B-B14F-4D97-AF65-F5344CB8AC3E}">
        <p14:creationId xmlns:p14="http://schemas.microsoft.com/office/powerpoint/2010/main" val="191262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303CC-AC19-7A3F-4336-FA87E4BB00B1}"/>
            </a:ext>
          </a:extLst>
        </p:cNvPr>
        <p:cNvGrpSpPr/>
        <p:nvPr/>
      </p:nvGrpSpPr>
      <p:grpSpPr>
        <a:xfrm>
          <a:off x="0" y="0"/>
          <a:ext cx="0" cy="0"/>
          <a:chOff x="0" y="0"/>
          <a:chExt cx="0" cy="0"/>
        </a:xfrm>
      </p:grpSpPr>
      <p:pic>
        <p:nvPicPr>
          <p:cNvPr id="5" name="内容占位符 4" descr="日程表&#10;&#10;AI 生成的内容可能不正确。">
            <a:extLst>
              <a:ext uri="{FF2B5EF4-FFF2-40B4-BE49-F238E27FC236}">
                <a16:creationId xmlns:a16="http://schemas.microsoft.com/office/drawing/2014/main" id="{FBD77573-146C-3360-A7CE-25A553FF008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86747" y="1927274"/>
            <a:ext cx="5615534" cy="2374903"/>
          </a:xfrm>
        </p:spPr>
      </p:pic>
      <p:sp>
        <p:nvSpPr>
          <p:cNvPr id="3" name="标题 2">
            <a:extLst>
              <a:ext uri="{FF2B5EF4-FFF2-40B4-BE49-F238E27FC236}">
                <a16:creationId xmlns:a16="http://schemas.microsoft.com/office/drawing/2014/main" id="{2E118FAE-B75C-BEC6-837E-22821C1001D8}"/>
              </a:ext>
            </a:extLst>
          </p:cNvPr>
          <p:cNvSpPr>
            <a:spLocks noGrp="1"/>
          </p:cNvSpPr>
          <p:nvPr>
            <p:ph type="title"/>
          </p:nvPr>
        </p:nvSpPr>
        <p:spPr/>
        <p:txBody>
          <a:bodyPr/>
          <a:lstStyle/>
          <a:p>
            <a:r>
              <a:rPr kumimoji="1" lang="en-US" altLang="zh-CN" dirty="0"/>
              <a:t>Data parallelism: sharded</a:t>
            </a:r>
            <a:r>
              <a:rPr kumimoji="1" lang="zh-CN" altLang="en-US" dirty="0"/>
              <a:t> </a:t>
            </a:r>
            <a:r>
              <a:rPr kumimoji="1" lang="en-US" altLang="zh-CN" dirty="0"/>
              <a:t>parallelism</a:t>
            </a:r>
            <a:endParaRPr kumimoji="1" lang="zh-CN" altLang="en-US" dirty="0"/>
          </a:p>
        </p:txBody>
      </p:sp>
      <p:sp>
        <p:nvSpPr>
          <p:cNvPr id="6" name="文本框 5">
            <a:extLst>
              <a:ext uri="{FF2B5EF4-FFF2-40B4-BE49-F238E27FC236}">
                <a16:creationId xmlns:a16="http://schemas.microsoft.com/office/drawing/2014/main" id="{54FF63C0-AEEB-8D1F-1A8C-53CB5879DEBC}"/>
              </a:ext>
            </a:extLst>
          </p:cNvPr>
          <p:cNvSpPr txBox="1"/>
          <p:nvPr/>
        </p:nvSpPr>
        <p:spPr bwMode="auto">
          <a:xfrm>
            <a:off x="605368" y="938537"/>
            <a:ext cx="87185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i="1" dirty="0">
                <a:solidFill>
                  <a:schemeClr val="tx1"/>
                </a:solidFill>
                <a:effectLst/>
              </a:rPr>
              <a:t>Reference: </a:t>
            </a:r>
            <a:r>
              <a:rPr lang="en-US" altLang="zh-CN" sz="1800" i="1" dirty="0" err="1">
                <a:solidFill>
                  <a:schemeClr val="tx1"/>
                </a:solidFill>
              </a:rPr>
              <a:t>ZeRO</a:t>
            </a:r>
            <a:r>
              <a:rPr lang="en-US" altLang="zh-CN" sz="1800" i="1" dirty="0">
                <a:solidFill>
                  <a:schemeClr val="tx1"/>
                </a:solidFill>
              </a:rPr>
              <a:t>: Memory Optimizations Toward Training Trillion Parameter Models</a:t>
            </a:r>
            <a:endParaRPr lang="zh-CN" altLang="en-US" sz="1800" i="1" dirty="0">
              <a:solidFill>
                <a:schemeClr val="tx1"/>
              </a:solidFill>
            </a:endParaRPr>
          </a:p>
        </p:txBody>
      </p:sp>
      <p:sp>
        <p:nvSpPr>
          <p:cNvPr id="8" name="文本框 7">
            <a:extLst>
              <a:ext uri="{FF2B5EF4-FFF2-40B4-BE49-F238E27FC236}">
                <a16:creationId xmlns:a16="http://schemas.microsoft.com/office/drawing/2014/main" id="{25DC3CCF-76E2-C9AB-CBB1-46CE616ACBE8}"/>
              </a:ext>
            </a:extLst>
          </p:cNvPr>
          <p:cNvSpPr txBox="1"/>
          <p:nvPr/>
        </p:nvSpPr>
        <p:spPr bwMode="auto">
          <a:xfrm>
            <a:off x="800240" y="1545064"/>
            <a:ext cx="601851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b="1" dirty="0">
                <a:solidFill>
                  <a:schemeClr val="tx1"/>
                </a:solidFill>
                <a:effectLst/>
              </a:rPr>
              <a:t>Optimizer State Partitioning: </a:t>
            </a:r>
            <a:r>
              <a:rPr lang="en-US" altLang="zh-CN" sz="1800" dirty="0">
                <a:solidFill>
                  <a:schemeClr val="tx1"/>
                </a:solidFill>
              </a:rPr>
              <a:t>Distributes optimizer states across GPUs.</a:t>
            </a:r>
            <a:endParaRPr lang="en-US" altLang="zh-CN" sz="1800" dirty="0">
              <a:solidFill>
                <a:schemeClr val="tx1"/>
              </a:solidFill>
              <a:effectLst/>
            </a:endParaRPr>
          </a:p>
          <a:p>
            <a:endParaRPr lang="en-US" altLang="zh-CN" sz="1800" b="1" dirty="0">
              <a:solidFill>
                <a:schemeClr val="tx1"/>
              </a:solidFill>
              <a:effectLst/>
            </a:endParaRPr>
          </a:p>
          <a:p>
            <a:r>
              <a:rPr lang="en-US" altLang="zh-CN" sz="1800" b="1" dirty="0">
                <a:solidFill>
                  <a:schemeClr val="tx1"/>
                </a:solidFill>
                <a:effectLst/>
              </a:rPr>
              <a:t>Gradient Partitioning: </a:t>
            </a:r>
            <a:r>
              <a:rPr lang="en-US" altLang="zh-CN" sz="1800" dirty="0">
                <a:solidFill>
                  <a:schemeClr val="tx1"/>
                </a:solidFill>
              </a:rPr>
              <a:t>Each GPU stores gradients corresponding to its optimizer state shard.</a:t>
            </a:r>
          </a:p>
          <a:p>
            <a:endParaRPr lang="en-US" altLang="zh-CN" sz="1800" dirty="0">
              <a:solidFill>
                <a:schemeClr val="tx1"/>
              </a:solidFill>
              <a:effectLst/>
            </a:endParaRPr>
          </a:p>
          <a:p>
            <a:r>
              <a:rPr lang="en-US" altLang="zh-CN" sz="1800" b="1" dirty="0">
                <a:solidFill>
                  <a:schemeClr val="tx1"/>
                </a:solidFill>
                <a:effectLst/>
              </a:rPr>
              <a:t>Parameter Partitioning: </a:t>
            </a:r>
            <a:r>
              <a:rPr lang="en-US" altLang="zh-CN" sz="1800" dirty="0">
                <a:solidFill>
                  <a:schemeClr val="tx1"/>
                </a:solidFill>
              </a:rPr>
              <a:t>Each GPU holds 1/N of the parameters.</a:t>
            </a:r>
          </a:p>
          <a:p>
            <a:pPr marL="742950" lvl="1" indent="-285750">
              <a:buFont typeface="Wingdings" pitchFamily="2" charset="2"/>
              <a:buChar char="Ø"/>
            </a:pPr>
            <a:endParaRPr lang="en-US" altLang="zh-CN" sz="1800" dirty="0">
              <a:solidFill>
                <a:schemeClr val="tx1"/>
              </a:solidFill>
              <a:effectLst/>
            </a:endParaRPr>
          </a:p>
          <a:p>
            <a:endParaRPr lang="en-US" altLang="zh-CN" sz="1800" dirty="0">
              <a:solidFill>
                <a:schemeClr val="tx1"/>
              </a:solidFill>
              <a:effectLst/>
            </a:endParaRPr>
          </a:p>
        </p:txBody>
      </p:sp>
    </p:spTree>
    <p:extLst>
      <p:ext uri="{BB962C8B-B14F-4D97-AF65-F5344CB8AC3E}">
        <p14:creationId xmlns:p14="http://schemas.microsoft.com/office/powerpoint/2010/main" val="34084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linds(horizontal)">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blinds(horizontal)">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B0BC603-36DF-D3FC-46E1-25461522BC43}"/>
              </a:ext>
            </a:extLst>
          </p:cNvPr>
          <p:cNvSpPr>
            <a:spLocks noGrp="1"/>
          </p:cNvSpPr>
          <p:nvPr>
            <p:ph type="title"/>
          </p:nvPr>
        </p:nvSpPr>
        <p:spPr/>
        <p:txBody>
          <a:bodyPr/>
          <a:lstStyle/>
          <a:p>
            <a:r>
              <a:rPr lang="en-US" altLang="zh-CN" dirty="0">
                <a:solidFill>
                  <a:srgbClr val="000000"/>
                </a:solidFill>
                <a:effectLst/>
                <a:latin typeface="Arial" panose="020B0604020202020204" pitchFamily="34" charset="0"/>
              </a:rPr>
              <a:t>Vanilla Parallelism</a:t>
            </a:r>
            <a:r>
              <a:rPr lang="zh-CN" altLang="en-US" dirty="0">
                <a:solidFill>
                  <a:srgbClr val="000000"/>
                </a:solidFill>
                <a:effectLst/>
                <a:latin typeface="Arial" panose="020B0604020202020204" pitchFamily="34" charset="0"/>
              </a:rPr>
              <a:t> </a:t>
            </a:r>
            <a:r>
              <a:rPr lang="en-US" altLang="zh-CN" dirty="0">
                <a:solidFill>
                  <a:srgbClr val="000000"/>
                </a:solidFill>
                <a:effectLst/>
                <a:latin typeface="Arial" panose="020B0604020202020204" pitchFamily="34" charset="0"/>
              </a:rPr>
              <a:t>vs. </a:t>
            </a:r>
            <a:r>
              <a:rPr kumimoji="1" lang="en-US" altLang="zh-CN" dirty="0"/>
              <a:t>sharded</a:t>
            </a:r>
            <a:r>
              <a:rPr kumimoji="1" lang="zh-CN" altLang="en-US" dirty="0"/>
              <a:t> </a:t>
            </a:r>
            <a:r>
              <a:rPr kumimoji="1" lang="en-US" altLang="zh-CN" dirty="0"/>
              <a:t>parallelism</a:t>
            </a:r>
            <a:r>
              <a:rPr lang="en-US" altLang="zh-CN" dirty="0">
                <a:solidFill>
                  <a:srgbClr val="000000"/>
                </a:solidFill>
                <a:effectLst/>
                <a:latin typeface="Arial" panose="020B0604020202020204" pitchFamily="34" charset="0"/>
              </a:rPr>
              <a:t> </a:t>
            </a:r>
            <a:endParaRPr kumimoji="1" lang="zh-CN" altLang="en-US" dirty="0"/>
          </a:p>
        </p:txBody>
      </p:sp>
      <p:sp>
        <p:nvSpPr>
          <p:cNvPr id="8" name="文本框 7">
            <a:extLst>
              <a:ext uri="{FF2B5EF4-FFF2-40B4-BE49-F238E27FC236}">
                <a16:creationId xmlns:a16="http://schemas.microsoft.com/office/drawing/2014/main" id="{AF5A874C-9233-6B6D-7192-5C6A1F2E34D6}"/>
              </a:ext>
            </a:extLst>
          </p:cNvPr>
          <p:cNvSpPr txBox="1"/>
          <p:nvPr/>
        </p:nvSpPr>
        <p:spPr bwMode="auto">
          <a:xfrm>
            <a:off x="773464" y="1036426"/>
            <a:ext cx="107383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marL="342900" indent="-342900">
              <a:buFont typeface="Wingdings" pitchFamily="2" charset="2"/>
              <a:buChar char="Ø"/>
            </a:pPr>
            <a:r>
              <a:rPr kumimoji="1" lang="en-US" altLang="zh-CN" sz="1800">
                <a:solidFill>
                  <a:schemeClr val="tx1"/>
                </a:solidFill>
              </a:rPr>
              <a:t>Model</a:t>
            </a:r>
            <a:r>
              <a:rPr kumimoji="1" lang="zh-CN" altLang="en-US" sz="1800">
                <a:solidFill>
                  <a:schemeClr val="tx1"/>
                </a:solidFill>
              </a:rPr>
              <a:t> </a:t>
            </a:r>
            <a:r>
              <a:rPr kumimoji="1" lang="en-US" altLang="zh-CN" sz="1800">
                <a:solidFill>
                  <a:schemeClr val="tx1"/>
                </a:solidFill>
              </a:rPr>
              <a:t>parameter: 2-layer Transformer (embedding + 2 transformer + output layer) with </a:t>
            </a:r>
            <a:r>
              <a:rPr lang="en-US" altLang="zh-CN" sz="1800">
                <a:solidFill>
                  <a:schemeClr val="tx1"/>
                </a:solidFill>
                <a:effectLst/>
              </a:rPr>
              <a:t>16,554,768 parameters (size 33.1 MB).</a:t>
            </a:r>
          </a:p>
          <a:p>
            <a:pPr algn="l"/>
            <a:r>
              <a:rPr kumimoji="1" lang="en-US" altLang="zh-CN" sz="1800">
                <a:solidFill>
                  <a:schemeClr val="tx1"/>
                </a:solidFill>
              </a:rPr>
              <a:t> </a:t>
            </a:r>
            <a:endParaRPr kumimoji="1" lang="zh-CN" altLang="en-US" sz="1800" dirty="0">
              <a:solidFill>
                <a:schemeClr val="tx1"/>
              </a:solidFill>
            </a:endParaRPr>
          </a:p>
        </p:txBody>
      </p:sp>
      <p:sp>
        <p:nvSpPr>
          <p:cNvPr id="9" name="文本框 8">
            <a:extLst>
              <a:ext uri="{FF2B5EF4-FFF2-40B4-BE49-F238E27FC236}">
                <a16:creationId xmlns:a16="http://schemas.microsoft.com/office/drawing/2014/main" id="{13BA28D1-6B08-700C-2140-565F44820E3C}"/>
              </a:ext>
            </a:extLst>
          </p:cNvPr>
          <p:cNvSpPr txBox="1"/>
          <p:nvPr/>
        </p:nvSpPr>
        <p:spPr bwMode="auto">
          <a:xfrm>
            <a:off x="1870380" y="5175242"/>
            <a:ext cx="83423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a:solidFill>
                  <a:schemeClr val="tx1"/>
                </a:solidFill>
                <a:effectLst/>
                <a:latin typeface="Arial" panose="020B0604020202020204" pitchFamily="34" charset="0"/>
              </a:rPr>
              <a:t>Memory Allocation Comparison between Sharded Data Parallelism and Vanilla Parallelism for a Simple Transformer Model (16.5M Parameters, 4 GPUs).</a:t>
            </a:r>
            <a:endParaRPr lang="en-US" altLang="zh-CN" sz="1800" dirty="0">
              <a:solidFill>
                <a:schemeClr val="tx1"/>
              </a:solidFill>
              <a:effectLst/>
              <a:latin typeface="Arial" panose="020B0604020202020204" pitchFamily="34" charset="0"/>
            </a:endParaRPr>
          </a:p>
        </p:txBody>
      </p:sp>
      <p:pic>
        <p:nvPicPr>
          <p:cNvPr id="11" name="图片 10">
            <a:extLst>
              <a:ext uri="{FF2B5EF4-FFF2-40B4-BE49-F238E27FC236}">
                <a16:creationId xmlns:a16="http://schemas.microsoft.com/office/drawing/2014/main" id="{02B144CD-0029-812D-DD2A-26F3FAA7E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616" y="1719072"/>
            <a:ext cx="7772400" cy="3419856"/>
          </a:xfrm>
          <a:prstGeom prst="rect">
            <a:avLst/>
          </a:prstGeom>
        </p:spPr>
      </p:pic>
    </p:spTree>
    <p:extLst>
      <p:ext uri="{BB962C8B-B14F-4D97-AF65-F5344CB8AC3E}">
        <p14:creationId xmlns:p14="http://schemas.microsoft.com/office/powerpoint/2010/main" val="2018131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EE41E-F906-7A13-A0FB-F3B31AA69FE1}"/>
            </a:ext>
          </a:extLst>
        </p:cNvPr>
        <p:cNvGrpSpPr/>
        <p:nvPr/>
      </p:nvGrpSpPr>
      <p:grpSpPr>
        <a:xfrm>
          <a:off x="0" y="0"/>
          <a:ext cx="0" cy="0"/>
          <a:chOff x="0" y="0"/>
          <a:chExt cx="0" cy="0"/>
        </a:xfrm>
      </p:grpSpPr>
      <p:pic>
        <p:nvPicPr>
          <p:cNvPr id="5" name="内容占位符 4" descr="图示&#10;&#10;AI 生成的内容可能不正确。">
            <a:extLst>
              <a:ext uri="{FF2B5EF4-FFF2-40B4-BE49-F238E27FC236}">
                <a16:creationId xmlns:a16="http://schemas.microsoft.com/office/drawing/2014/main" id="{11159E7E-19B3-5768-1ADD-21E401D50D6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586827" y="1257001"/>
            <a:ext cx="4465049" cy="3556056"/>
          </a:xfrm>
        </p:spPr>
      </p:pic>
      <p:sp>
        <p:nvSpPr>
          <p:cNvPr id="3" name="标题 2">
            <a:extLst>
              <a:ext uri="{FF2B5EF4-FFF2-40B4-BE49-F238E27FC236}">
                <a16:creationId xmlns:a16="http://schemas.microsoft.com/office/drawing/2014/main" id="{EB723D81-432C-6154-15ED-F7A29E1831B0}"/>
              </a:ext>
            </a:extLst>
          </p:cNvPr>
          <p:cNvSpPr>
            <a:spLocks noGrp="1"/>
          </p:cNvSpPr>
          <p:nvPr>
            <p:ph type="title"/>
          </p:nvPr>
        </p:nvSpPr>
        <p:spPr/>
        <p:txBody>
          <a:bodyPr/>
          <a:lstStyle/>
          <a:p>
            <a:r>
              <a:rPr kumimoji="1" lang="en-US" altLang="zh-CN" dirty="0"/>
              <a:t>Model parallelism: tensor parallelism</a:t>
            </a:r>
            <a:endParaRPr kumimoji="1" lang="zh-CN" altLang="en-US" dirty="0"/>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CC7A415F-3CD1-399A-D748-EC4BBD3F91AC}"/>
                  </a:ext>
                </a:extLst>
              </p:cNvPr>
              <p:cNvSpPr txBox="1"/>
              <p:nvPr/>
            </p:nvSpPr>
            <p:spPr bwMode="auto">
              <a:xfrm>
                <a:off x="605368" y="1173942"/>
                <a:ext cx="7291537" cy="31681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r>
                  <a:rPr lang="en-US" altLang="zh-CN" sz="1800" dirty="0">
                    <a:solidFill>
                      <a:schemeClr val="tx1"/>
                    </a:solidFill>
                  </a:rPr>
                  <a:t>Overview of a Transformer model.</a:t>
                </a:r>
              </a:p>
              <a:p>
                <a:endParaRPr lang="en-US" altLang="zh-CN" sz="1800" dirty="0">
                  <a:solidFill>
                    <a:schemeClr val="tx1"/>
                  </a:solidFill>
                  <a:effectLst/>
                </a:endParaRPr>
              </a:p>
              <a:p>
                <a:pPr marL="342900" indent="-342900">
                  <a:buFont typeface="Wingdings" pitchFamily="2" charset="2"/>
                  <a:buChar char="Ø"/>
                </a:pPr>
                <a:r>
                  <a:rPr lang="en-US" altLang="zh-CN" sz="1800" b="1" dirty="0">
                    <a:solidFill>
                      <a:schemeClr val="tx1"/>
                    </a:solidFill>
                    <a:effectLst/>
                  </a:rPr>
                  <a:t>Multi-Head Attention Block: </a:t>
                </a:r>
                <a:r>
                  <a:rPr lang="en-US" altLang="zh-CN" sz="1800" dirty="0">
                    <a:solidFill>
                      <a:schemeClr val="tx1"/>
                    </a:solidFill>
                  </a:rPr>
                  <a:t>T</a:t>
                </a:r>
                <a:r>
                  <a:rPr lang="en-US" altLang="zh-CN" sz="1800" dirty="0">
                    <a:solidFill>
                      <a:schemeClr val="tx1"/>
                    </a:solidFill>
                    <a:effectLst/>
                  </a:rPr>
                  <a:t>ransform the input into Query (</a:t>
                </a:r>
                <a14:m>
                  <m:oMath xmlns:m="http://schemas.openxmlformats.org/officeDocument/2006/math">
                    <m:r>
                      <a:rPr lang="en-US" altLang="zh-CN" sz="1800" i="1">
                        <a:solidFill>
                          <a:schemeClr val="tx1"/>
                        </a:solidFill>
                        <a:latin typeface="Cambria Math" panose="02040503050406030204" pitchFamily="18" charset="0"/>
                      </a:rPr>
                      <m:t>𝑄</m:t>
                    </m:r>
                  </m:oMath>
                </a14:m>
                <a:r>
                  <a:rPr lang="en-US" altLang="zh-CN" sz="1800" dirty="0">
                    <a:solidFill>
                      <a:schemeClr val="tx1"/>
                    </a:solidFill>
                    <a:effectLst/>
                  </a:rPr>
                  <a:t>), Key (</a:t>
                </a:r>
                <a14:m>
                  <m:oMath xmlns:m="http://schemas.openxmlformats.org/officeDocument/2006/math">
                    <m:r>
                      <a:rPr lang="en-US" altLang="zh-CN" sz="1800" b="0" i="1" smtClean="0">
                        <a:solidFill>
                          <a:schemeClr val="tx1"/>
                        </a:solidFill>
                        <a:latin typeface="Cambria Math" panose="02040503050406030204" pitchFamily="18" charset="0"/>
                      </a:rPr>
                      <m:t>𝐾</m:t>
                    </m:r>
                  </m:oMath>
                </a14:m>
                <a:r>
                  <a:rPr lang="en-US" altLang="zh-CN" sz="1800" dirty="0">
                    <a:solidFill>
                      <a:schemeClr val="tx1"/>
                    </a:solidFill>
                    <a:effectLst/>
                  </a:rPr>
                  <a:t>), and Value (</a:t>
                </a:r>
                <a14:m>
                  <m:oMath xmlns:m="http://schemas.openxmlformats.org/officeDocument/2006/math">
                    <m:r>
                      <a:rPr lang="en-US" altLang="zh-CN" sz="1800" b="0" i="1" smtClean="0">
                        <a:solidFill>
                          <a:schemeClr val="tx1"/>
                        </a:solidFill>
                        <a:latin typeface="Cambria Math" panose="02040503050406030204" pitchFamily="18" charset="0"/>
                      </a:rPr>
                      <m:t>𝑉</m:t>
                    </m:r>
                  </m:oMath>
                </a14:m>
                <a:r>
                  <a:rPr lang="en-US" altLang="zh-CN" sz="1800" dirty="0">
                    <a:solidFill>
                      <a:schemeClr val="tx1"/>
                    </a:solidFill>
                    <a:effectLst/>
                  </a:rPr>
                  <a:t>) vectors through a linear layer, </a:t>
                </a:r>
                <a:r>
                  <a:rPr lang="en-US" altLang="zh-CN" sz="1800" dirty="0">
                    <a:solidFill>
                      <a:schemeClr val="tx1"/>
                    </a:solidFill>
                  </a:rPr>
                  <a:t>c</a:t>
                </a:r>
                <a:r>
                  <a:rPr lang="en-US" altLang="zh-CN" sz="1800" dirty="0">
                    <a:solidFill>
                      <a:schemeClr val="tx1"/>
                    </a:solidFill>
                    <a:effectLst/>
                  </a:rPr>
                  <a:t>omputes attention scores using </a:t>
                </a:r>
                <a14:m>
                  <m:oMath xmlns:m="http://schemas.openxmlformats.org/officeDocument/2006/math">
                    <m:r>
                      <a:rPr lang="en-US" altLang="zh-CN" sz="1800" b="0" i="1" smtClean="0">
                        <a:solidFill>
                          <a:schemeClr val="tx1"/>
                        </a:solidFill>
                        <a:effectLst/>
                        <a:latin typeface="Cambria Math" panose="02040503050406030204" pitchFamily="18" charset="0"/>
                      </a:rPr>
                      <m:t>𝑠𝑜𝑓𝑡𝑚𝑎𝑥</m:t>
                    </m:r>
                    <m:r>
                      <a:rPr lang="en-US" altLang="zh-CN" sz="1800" b="0" i="1" smtClean="0">
                        <a:solidFill>
                          <a:schemeClr val="tx1"/>
                        </a:solidFill>
                        <a:effectLst/>
                        <a:latin typeface="Cambria Math" panose="02040503050406030204" pitchFamily="18" charset="0"/>
                      </a:rPr>
                      <m:t>(</m:t>
                    </m:r>
                    <m:r>
                      <a:rPr lang="en-US" altLang="zh-CN" sz="1800" b="0" i="1" smtClean="0">
                        <a:solidFill>
                          <a:schemeClr val="tx1"/>
                        </a:solidFill>
                        <a:effectLst/>
                        <a:latin typeface="Cambria Math" panose="02040503050406030204" pitchFamily="18" charset="0"/>
                      </a:rPr>
                      <m:t>𝑄</m:t>
                    </m:r>
                    <m:sSup>
                      <m:sSupPr>
                        <m:ctrlPr>
                          <a:rPr lang="en-US" altLang="zh-CN" sz="1800" b="0" i="1" smtClean="0">
                            <a:solidFill>
                              <a:schemeClr val="tx1"/>
                            </a:solidFill>
                            <a:effectLst/>
                            <a:latin typeface="Cambria Math" panose="02040503050406030204" pitchFamily="18" charset="0"/>
                          </a:rPr>
                        </m:ctrlPr>
                      </m:sSupPr>
                      <m:e>
                        <m:r>
                          <a:rPr lang="en-US" altLang="zh-CN" sz="1800" b="0" i="1" smtClean="0">
                            <a:solidFill>
                              <a:schemeClr val="tx1"/>
                            </a:solidFill>
                            <a:effectLst/>
                            <a:latin typeface="Cambria Math" panose="02040503050406030204" pitchFamily="18" charset="0"/>
                          </a:rPr>
                          <m:t>𝐾</m:t>
                        </m:r>
                      </m:e>
                      <m:sup>
                        <m:r>
                          <a:rPr lang="en-US" altLang="zh-CN" sz="1800" b="0" i="1" smtClean="0">
                            <a:solidFill>
                              <a:schemeClr val="tx1"/>
                            </a:solidFill>
                            <a:effectLst/>
                            <a:latin typeface="Cambria Math" panose="02040503050406030204" pitchFamily="18" charset="0"/>
                          </a:rPr>
                          <m:t>𝑇</m:t>
                        </m:r>
                      </m:sup>
                    </m:sSup>
                    <m:r>
                      <a:rPr lang="en-US" altLang="zh-CN" sz="1800" b="0" i="1" smtClean="0">
                        <a:solidFill>
                          <a:schemeClr val="tx1"/>
                        </a:solidFill>
                        <a:effectLst/>
                        <a:latin typeface="Cambria Math" panose="02040503050406030204" pitchFamily="18" charset="0"/>
                      </a:rPr>
                      <m:t>/</m:t>
                    </m:r>
                    <m:rad>
                      <m:radPr>
                        <m:degHide m:val="on"/>
                        <m:ctrlPr>
                          <a:rPr lang="en-US" altLang="zh-CN" sz="1800" b="0" i="1" smtClean="0">
                            <a:solidFill>
                              <a:schemeClr val="tx1"/>
                            </a:solidFill>
                            <a:effectLst/>
                            <a:latin typeface="Cambria Math" panose="02040503050406030204" pitchFamily="18" charset="0"/>
                          </a:rPr>
                        </m:ctrlPr>
                      </m:radPr>
                      <m:deg/>
                      <m:e>
                        <m:r>
                          <a:rPr lang="en-US" altLang="zh-CN" sz="1800" b="0" i="1" smtClean="0">
                            <a:solidFill>
                              <a:schemeClr val="tx1"/>
                            </a:solidFill>
                            <a:effectLst/>
                            <a:latin typeface="Cambria Math" panose="02040503050406030204" pitchFamily="18" charset="0"/>
                          </a:rPr>
                          <m:t>𝑑</m:t>
                        </m:r>
                      </m:e>
                    </m:rad>
                    <m:r>
                      <a:rPr lang="en-US" altLang="zh-CN" sz="1800" b="0" i="1" smtClean="0">
                        <a:solidFill>
                          <a:schemeClr val="tx1"/>
                        </a:solidFill>
                        <a:effectLst/>
                        <a:latin typeface="Cambria Math" panose="02040503050406030204" pitchFamily="18" charset="0"/>
                      </a:rPr>
                      <m:t>)</m:t>
                    </m:r>
                  </m:oMath>
                </a14:m>
                <a:r>
                  <a:rPr lang="en-US" altLang="zh-CN" sz="1800" dirty="0">
                    <a:solidFill>
                      <a:schemeClr val="tx1"/>
                    </a:solidFill>
                    <a:effectLst/>
                  </a:rPr>
                  <a:t>, applies a linear layer (</a:t>
                </a:r>
                <a14:m>
                  <m:oMath xmlns:m="http://schemas.openxmlformats.org/officeDocument/2006/math">
                    <m:sSub>
                      <m:sSubPr>
                        <m:ctrlPr>
                          <a:rPr lang="en-US" altLang="zh-CN" sz="1800" b="0" i="1" smtClean="0">
                            <a:solidFill>
                              <a:schemeClr val="tx1"/>
                            </a:solidFill>
                            <a:effectLst/>
                            <a:latin typeface="Cambria Math" panose="02040503050406030204" pitchFamily="18" charset="0"/>
                          </a:rPr>
                        </m:ctrlPr>
                      </m:sSubPr>
                      <m:e>
                        <m:r>
                          <a:rPr lang="en-US" altLang="zh-CN" sz="1800" b="0" i="1" smtClean="0">
                            <a:solidFill>
                              <a:schemeClr val="tx1"/>
                            </a:solidFill>
                            <a:effectLst/>
                            <a:latin typeface="Cambria Math" panose="02040503050406030204" pitchFamily="18" charset="0"/>
                          </a:rPr>
                          <m:t>𝑊</m:t>
                        </m:r>
                      </m:e>
                      <m:sub>
                        <m:r>
                          <a:rPr lang="en-US" altLang="zh-CN" sz="1800" b="0" i="1" smtClean="0">
                            <a:solidFill>
                              <a:schemeClr val="tx1"/>
                            </a:solidFill>
                            <a:effectLst/>
                            <a:latin typeface="Cambria Math" panose="02040503050406030204" pitchFamily="18" charset="0"/>
                          </a:rPr>
                          <m:t>0</m:t>
                        </m:r>
                      </m:sub>
                    </m:sSub>
                  </m:oMath>
                </a14:m>
                <a:r>
                  <a:rPr lang="en-US" altLang="zh-CN" sz="1800" dirty="0">
                    <a:solidFill>
                      <a:schemeClr val="tx1"/>
                    </a:solidFill>
                    <a:effectLst/>
                  </a:rPr>
                  <a:t>), and adds the result back to the input with normalization. </a:t>
                </a:r>
              </a:p>
              <a:p>
                <a:pPr marL="342900" indent="-342900">
                  <a:buFont typeface="Wingdings" pitchFamily="2" charset="2"/>
                  <a:buChar char="Ø"/>
                </a:pPr>
                <a:endParaRPr lang="en-US" altLang="zh-CN" sz="1800" dirty="0">
                  <a:solidFill>
                    <a:schemeClr val="tx1"/>
                  </a:solidFill>
                  <a:effectLst/>
                </a:endParaRPr>
              </a:p>
              <a:p>
                <a:pPr marL="342900" indent="-342900">
                  <a:buFont typeface="Wingdings" pitchFamily="2" charset="2"/>
                  <a:buChar char="Ø"/>
                </a:pPr>
                <a:r>
                  <a:rPr lang="en-US" altLang="zh-CN" sz="1800" dirty="0">
                    <a:solidFill>
                      <a:schemeClr val="tx1"/>
                    </a:solidFill>
                    <a:effectLst/>
                  </a:rPr>
                  <a:t>The </a:t>
                </a:r>
                <a:r>
                  <a:rPr lang="en-US" altLang="zh-CN" sz="1800" b="1" dirty="0">
                    <a:solidFill>
                      <a:schemeClr val="tx1"/>
                    </a:solidFill>
                    <a:effectLst/>
                  </a:rPr>
                  <a:t>Feed-Forward Network (FFN) Block</a:t>
                </a:r>
                <a:r>
                  <a:rPr lang="en-US" altLang="zh-CN" sz="1800" dirty="0">
                    <a:solidFill>
                      <a:schemeClr val="tx1"/>
                    </a:solidFill>
                    <a:effectLst/>
                  </a:rPr>
                  <a:t>: </a:t>
                </a:r>
                <a:r>
                  <a:rPr lang="en-US" altLang="zh-CN" sz="1800" dirty="0">
                    <a:solidFill>
                      <a:schemeClr val="tx1"/>
                    </a:solidFill>
                  </a:rPr>
                  <a:t>P</a:t>
                </a:r>
                <a:r>
                  <a:rPr lang="en-US" altLang="zh-CN" sz="1800" dirty="0">
                    <a:solidFill>
                      <a:schemeClr val="tx1"/>
                    </a:solidFill>
                    <a:effectLst/>
                  </a:rPr>
                  <a:t>rocesses each token through two linear layers</a:t>
                </a:r>
                <a:r>
                  <a:rPr lang="en-US" altLang="zh-CN" sz="1800" b="0" dirty="0">
                    <a:solidFill>
                      <a:schemeClr val="tx1"/>
                    </a:solidFill>
                  </a:rPr>
                  <a:t> </a:t>
                </a:r>
                <a14:m>
                  <m:oMath xmlns:m="http://schemas.openxmlformats.org/officeDocument/2006/math">
                    <m:r>
                      <a:rPr lang="en-US" altLang="zh-CN" sz="1800" b="0" i="0" smtClean="0">
                        <a:solidFill>
                          <a:schemeClr val="tx1"/>
                        </a:solidFill>
                        <a:latin typeface="Cambria Math" panose="02040503050406030204" pitchFamily="18" charset="0"/>
                      </a:rPr>
                      <m:t>(</m:t>
                    </m:r>
                    <m:sSub>
                      <m:sSubPr>
                        <m:ctrlPr>
                          <a:rPr lang="en-US" altLang="zh-CN" sz="1800" b="0" i="0" smtClean="0">
                            <a:solidFill>
                              <a:schemeClr val="tx1"/>
                            </a:solidFill>
                            <a:latin typeface="Cambria Math" panose="02040503050406030204" pitchFamily="18" charset="0"/>
                          </a:rPr>
                        </m:ctrlPr>
                      </m:sSubPr>
                      <m:e>
                        <m:r>
                          <m:rPr>
                            <m:sty m:val="p"/>
                          </m:rPr>
                          <a:rPr lang="en-US" altLang="zh-CN" sz="1800" b="0" i="0" smtClean="0">
                            <a:solidFill>
                              <a:schemeClr val="tx1"/>
                            </a:solidFill>
                            <a:latin typeface="Cambria Math" panose="02040503050406030204" pitchFamily="18" charset="0"/>
                          </a:rPr>
                          <m:t>W</m:t>
                        </m:r>
                      </m:e>
                      <m:sub>
                        <m:r>
                          <a:rPr lang="en-US" altLang="zh-CN" sz="1800" b="0" i="0" smtClean="0">
                            <a:solidFill>
                              <a:schemeClr val="tx1"/>
                            </a:solidFill>
                            <a:latin typeface="Cambria Math" panose="02040503050406030204" pitchFamily="18" charset="0"/>
                          </a:rPr>
                          <m:t>1</m:t>
                        </m:r>
                      </m:sub>
                    </m:sSub>
                    <m:r>
                      <a:rPr lang="en-US" altLang="zh-CN" sz="1800" b="0" i="0" smtClean="0">
                        <a:solidFill>
                          <a:schemeClr val="tx1"/>
                        </a:solidFill>
                        <a:latin typeface="Cambria Math" panose="02040503050406030204" pitchFamily="18" charset="0"/>
                      </a:rPr>
                      <m:t>, </m:t>
                    </m:r>
                    <m:sSub>
                      <m:sSubPr>
                        <m:ctrlPr>
                          <a:rPr lang="en-US" altLang="zh-CN" sz="1800" b="0" i="0" smtClean="0">
                            <a:solidFill>
                              <a:schemeClr val="tx1"/>
                            </a:solidFill>
                            <a:latin typeface="Cambria Math" panose="02040503050406030204" pitchFamily="18" charset="0"/>
                          </a:rPr>
                        </m:ctrlPr>
                      </m:sSubPr>
                      <m:e>
                        <m:r>
                          <m:rPr>
                            <m:sty m:val="p"/>
                          </m:rPr>
                          <a:rPr lang="en-US" altLang="zh-CN" sz="1800" b="0" i="0" smtClean="0">
                            <a:solidFill>
                              <a:schemeClr val="tx1"/>
                            </a:solidFill>
                            <a:latin typeface="Cambria Math" panose="02040503050406030204" pitchFamily="18" charset="0"/>
                          </a:rPr>
                          <m:t>W</m:t>
                        </m:r>
                      </m:e>
                      <m:sub>
                        <m:r>
                          <a:rPr lang="en-US" altLang="zh-CN" sz="1800" b="0" i="0" smtClean="0">
                            <a:solidFill>
                              <a:schemeClr val="tx1"/>
                            </a:solidFill>
                            <a:latin typeface="Cambria Math" panose="02040503050406030204" pitchFamily="18" charset="0"/>
                          </a:rPr>
                          <m:t>3</m:t>
                        </m:r>
                      </m:sub>
                    </m:sSub>
                  </m:oMath>
                </a14:m>
                <a:r>
                  <a:rPr lang="en-US" altLang="zh-CN" sz="1800" dirty="0">
                    <a:solidFill>
                      <a:schemeClr val="tx1"/>
                    </a:solidFill>
                    <a:effectLst/>
                  </a:rPr>
                  <a:t>) with a </a:t>
                </a:r>
                <a:r>
                  <a:rPr lang="en-US" altLang="zh-CN" sz="1800" dirty="0" err="1">
                    <a:solidFill>
                      <a:schemeClr val="tx1"/>
                    </a:solidFill>
                    <a:effectLst/>
                  </a:rPr>
                  <a:t>SiLU</a:t>
                </a:r>
                <a:r>
                  <a:rPr lang="en-US" altLang="zh-CN" sz="1800" dirty="0">
                    <a:solidFill>
                      <a:schemeClr val="tx1"/>
                    </a:solidFill>
                    <a:effectLst/>
                  </a:rPr>
                  <a:t> activation, then adds the result back to its input with normalization.</a:t>
                </a:r>
              </a:p>
              <a:p>
                <a:pPr marL="342900" indent="-342900">
                  <a:buFont typeface="Wingdings" pitchFamily="2" charset="2"/>
                  <a:buChar char="Ø"/>
                </a:pPr>
                <a:endParaRPr lang="en-US" altLang="zh-CN" sz="1800" dirty="0">
                  <a:solidFill>
                    <a:schemeClr val="tx1"/>
                  </a:solidFill>
                  <a:effectLst/>
                </a:endParaRPr>
              </a:p>
            </p:txBody>
          </p:sp>
        </mc:Choice>
        <mc:Fallback>
          <p:sp>
            <p:nvSpPr>
              <p:cNvPr id="8" name="文本框 7">
                <a:extLst>
                  <a:ext uri="{FF2B5EF4-FFF2-40B4-BE49-F238E27FC236}">
                    <a16:creationId xmlns:a16="http://schemas.microsoft.com/office/drawing/2014/main" id="{CC7A415F-3CD1-399A-D748-EC4BBD3F91AC}"/>
                  </a:ext>
                </a:extLst>
              </p:cNvPr>
              <p:cNvSpPr txBox="1">
                <a:spLocks noRot="1" noChangeAspect="1" noMove="1" noResize="1" noEditPoints="1" noAdjustHandles="1" noChangeArrowheads="1" noChangeShapeType="1" noTextEdit="1"/>
              </p:cNvSpPr>
              <p:nvPr/>
            </p:nvSpPr>
            <p:spPr bwMode="auto">
              <a:xfrm>
                <a:off x="605368" y="1173942"/>
                <a:ext cx="7291537" cy="3168175"/>
              </a:xfrm>
              <a:prstGeom prst="rect">
                <a:avLst/>
              </a:prstGeom>
              <a:blipFill>
                <a:blip r:embed="rId4"/>
                <a:stretch>
                  <a:fillRect l="-696" t="-800" r="-17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63682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linds(horizontal)">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blinds(horizontal)">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650CC-AACE-D6C1-33D9-065C805B46F5}"/>
            </a:ext>
          </a:extLst>
        </p:cNvPr>
        <p:cNvGrpSpPr/>
        <p:nvPr/>
      </p:nvGrpSpPr>
      <p:grpSpPr>
        <a:xfrm>
          <a:off x="0" y="0"/>
          <a:ext cx="0" cy="0"/>
          <a:chOff x="0" y="0"/>
          <a:chExt cx="0" cy="0"/>
        </a:xfrm>
      </p:grpSpPr>
      <p:pic>
        <p:nvPicPr>
          <p:cNvPr id="5" name="内容占位符 4" descr="图示&#10;&#10;AI 生成的内容可能不正确。">
            <a:extLst>
              <a:ext uri="{FF2B5EF4-FFF2-40B4-BE49-F238E27FC236}">
                <a16:creationId xmlns:a16="http://schemas.microsoft.com/office/drawing/2014/main" id="{455F761B-818E-2618-64DF-2087C5523D8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367949" y="1067082"/>
            <a:ext cx="5824051" cy="3642019"/>
          </a:xfrm>
        </p:spPr>
      </p:pic>
      <p:sp>
        <p:nvSpPr>
          <p:cNvPr id="3" name="标题 2">
            <a:extLst>
              <a:ext uri="{FF2B5EF4-FFF2-40B4-BE49-F238E27FC236}">
                <a16:creationId xmlns:a16="http://schemas.microsoft.com/office/drawing/2014/main" id="{45C82D97-C8DD-6834-2918-82464B8CA4CB}"/>
              </a:ext>
            </a:extLst>
          </p:cNvPr>
          <p:cNvSpPr>
            <a:spLocks noGrp="1"/>
          </p:cNvSpPr>
          <p:nvPr>
            <p:ph type="title"/>
          </p:nvPr>
        </p:nvSpPr>
        <p:spPr/>
        <p:txBody>
          <a:bodyPr/>
          <a:lstStyle/>
          <a:p>
            <a:r>
              <a:rPr kumimoji="1" lang="en-US" altLang="zh-CN" dirty="0"/>
              <a:t>Model parallelism:</a:t>
            </a:r>
            <a:r>
              <a:rPr kumimoji="1" lang="zh-CN" altLang="en-US" dirty="0"/>
              <a:t> </a:t>
            </a:r>
            <a:r>
              <a:rPr kumimoji="1" lang="en-US" altLang="zh-CN" dirty="0"/>
              <a:t>tensor parallelism</a:t>
            </a:r>
            <a:endParaRPr kumimoji="1" lang="zh-CN" altLang="en-US" dirty="0"/>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502FB5CF-FF98-E927-E266-7BCD5ADECA00}"/>
                  </a:ext>
                </a:extLst>
              </p:cNvPr>
              <p:cNvSpPr txBox="1"/>
              <p:nvPr/>
            </p:nvSpPr>
            <p:spPr bwMode="auto">
              <a:xfrm>
                <a:off x="605368" y="771390"/>
                <a:ext cx="5976392" cy="362464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marL="342900" indent="-342900">
                  <a:buFont typeface="Wingdings" pitchFamily="2" charset="2"/>
                  <a:buChar char="Ø"/>
                </a:pPr>
                <a:r>
                  <a:rPr kumimoji="1" lang="en-US" altLang="zh-CN" sz="1800" b="1" dirty="0">
                    <a:solidFill>
                      <a:schemeClr val="tx1"/>
                    </a:solidFill>
                  </a:rPr>
                  <a:t>Attention block: </a:t>
                </a:r>
                <a:r>
                  <a:rPr kumimoji="1" lang="en-US" altLang="zh-CN" sz="1800" dirty="0">
                    <a:solidFill>
                      <a:schemeClr val="tx1"/>
                    </a:solidFill>
                  </a:rPr>
                  <a:t>Splits the weight </a:t>
                </a:r>
                <a:r>
                  <a:rPr kumimoji="1" lang="en-US" altLang="zh-CN" sz="1800" dirty="0" err="1">
                    <a:solidFill>
                      <a:schemeClr val="tx1"/>
                    </a:solidFill>
                  </a:rPr>
                  <a:t>matrics</a:t>
                </a:r>
                <a:r>
                  <a:rPr kumimoji="1" lang="en-US" altLang="zh-CN" sz="1800" dirty="0">
                    <a:solidFill>
                      <a:schemeClr val="tx1"/>
                    </a:solidFill>
                  </a:rPr>
                  <a:t> across GPUs. </a:t>
                </a:r>
                <a14:m>
                  <m:oMath xmlns:m="http://schemas.openxmlformats.org/officeDocument/2006/math">
                    <m:r>
                      <a:rPr kumimoji="1" lang="en-US" altLang="zh-CN" sz="1800" b="0" i="0" smtClean="0">
                        <a:solidFill>
                          <a:schemeClr val="tx1"/>
                        </a:solidFill>
                        <a:latin typeface="Cambria Math" panose="02040503050406030204" pitchFamily="18" charset="0"/>
                      </a:rPr>
                      <m:t> </m:t>
                    </m:r>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𝑊</m:t>
                        </m:r>
                      </m:e>
                      <m:sub>
                        <m:r>
                          <a:rPr kumimoji="1" lang="en-US" altLang="zh-CN" sz="1800" b="0" i="1" smtClean="0">
                            <a:solidFill>
                              <a:schemeClr val="tx1"/>
                            </a:solidFill>
                            <a:latin typeface="Cambria Math" panose="02040503050406030204" pitchFamily="18" charset="0"/>
                          </a:rPr>
                          <m:t>𝐾</m:t>
                        </m:r>
                      </m:sub>
                    </m:sSub>
                    <m:r>
                      <a:rPr kumimoji="1" lang="en-US" altLang="zh-CN" sz="1800" b="0" i="1" smtClean="0">
                        <a:solidFill>
                          <a:schemeClr val="tx1"/>
                        </a:solidFill>
                        <a:latin typeface="Cambria Math" panose="02040503050406030204" pitchFamily="18" charset="0"/>
                      </a:rPr>
                      <m:t>, </m:t>
                    </m:r>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𝑊</m:t>
                        </m:r>
                      </m:e>
                      <m:sub>
                        <m:r>
                          <a:rPr kumimoji="1" lang="en-US" altLang="zh-CN" sz="1800" b="0" i="1" smtClean="0">
                            <a:solidFill>
                              <a:schemeClr val="tx1"/>
                            </a:solidFill>
                            <a:latin typeface="Cambria Math" panose="02040503050406030204" pitchFamily="18" charset="0"/>
                          </a:rPr>
                          <m:t>𝑄</m:t>
                        </m:r>
                      </m:sub>
                    </m:sSub>
                    <m:r>
                      <a:rPr kumimoji="1" lang="en-US" altLang="zh-CN" sz="1800" b="0" i="1" smtClean="0">
                        <a:solidFill>
                          <a:schemeClr val="tx1"/>
                        </a:solidFill>
                        <a:latin typeface="Cambria Math" panose="02040503050406030204" pitchFamily="18" charset="0"/>
                      </a:rPr>
                      <m:t>, </m:t>
                    </m:r>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𝑊</m:t>
                        </m:r>
                      </m:e>
                      <m:sub>
                        <m:r>
                          <a:rPr kumimoji="1" lang="en-US" altLang="zh-CN" sz="1800" b="0" i="1" smtClean="0">
                            <a:solidFill>
                              <a:schemeClr val="tx1"/>
                            </a:solidFill>
                            <a:latin typeface="Cambria Math" panose="02040503050406030204" pitchFamily="18" charset="0"/>
                          </a:rPr>
                          <m:t>𝑉</m:t>
                        </m:r>
                      </m:sub>
                    </m:sSub>
                  </m:oMath>
                </a14:m>
                <a:r>
                  <a:rPr kumimoji="1" lang="zh-CN" altLang="en-US" sz="1800" dirty="0">
                    <a:solidFill>
                      <a:schemeClr val="tx1"/>
                    </a:solidFill>
                  </a:rPr>
                  <a:t> </a:t>
                </a:r>
                <a:r>
                  <a:rPr kumimoji="1" lang="en-US" altLang="zh-CN" sz="1800" dirty="0">
                    <a:solidFill>
                      <a:schemeClr val="tx1"/>
                    </a:solidFill>
                  </a:rPr>
                  <a:t>are split column-wise and </a:t>
                </a:r>
                <a14:m>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𝑊</m:t>
                        </m:r>
                      </m:e>
                      <m:sub>
                        <m:r>
                          <a:rPr kumimoji="1" lang="en-US" altLang="zh-CN" sz="1800" b="0" i="1" smtClean="0">
                            <a:solidFill>
                              <a:schemeClr val="tx1"/>
                            </a:solidFill>
                            <a:latin typeface="Cambria Math" panose="02040503050406030204" pitchFamily="18" charset="0"/>
                          </a:rPr>
                          <m:t>𝐾</m:t>
                        </m:r>
                      </m:sub>
                    </m:sSub>
                    <m:r>
                      <a:rPr kumimoji="1" lang="en-US" altLang="zh-CN" sz="1800" b="0" i="1" smtClean="0">
                        <a:solidFill>
                          <a:schemeClr val="tx1"/>
                        </a:solidFill>
                        <a:latin typeface="Cambria Math" panose="02040503050406030204" pitchFamily="18" charset="0"/>
                      </a:rPr>
                      <m:t>=</m:t>
                    </m:r>
                    <m:d>
                      <m:dPr>
                        <m:begChr m:val="["/>
                        <m:endChr m:val="]"/>
                        <m:ctrlPr>
                          <a:rPr kumimoji="1" lang="en-US" altLang="zh-CN" sz="1800" b="0" i="1" smtClean="0">
                            <a:solidFill>
                              <a:schemeClr val="tx1"/>
                            </a:solidFill>
                            <a:latin typeface="Cambria Math" panose="02040503050406030204" pitchFamily="18" charset="0"/>
                          </a:rPr>
                        </m:ctrlPr>
                      </m:dPr>
                      <m:e>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𝑊</m:t>
                            </m:r>
                          </m:e>
                          <m:sub>
                            <m:r>
                              <a:rPr kumimoji="1" lang="en-US" altLang="zh-CN" sz="1800" b="0" i="1" smtClean="0">
                                <a:solidFill>
                                  <a:schemeClr val="tx1"/>
                                </a:solidFill>
                                <a:latin typeface="Cambria Math" panose="02040503050406030204" pitchFamily="18" charset="0"/>
                              </a:rPr>
                              <m:t>𝐾</m:t>
                            </m:r>
                            <m:r>
                              <a:rPr kumimoji="1" lang="en-US" altLang="zh-CN" sz="1800" b="0" i="1" smtClean="0">
                                <a:solidFill>
                                  <a:schemeClr val="tx1"/>
                                </a:solidFill>
                                <a:latin typeface="Cambria Math" panose="02040503050406030204" pitchFamily="18" charset="0"/>
                              </a:rPr>
                              <m:t>1</m:t>
                            </m:r>
                          </m:sub>
                        </m:sSub>
                        <m:r>
                          <a:rPr kumimoji="1" lang="en-US" altLang="zh-CN" sz="1800" b="0" i="1" smtClean="0">
                            <a:solidFill>
                              <a:schemeClr val="tx1"/>
                            </a:solidFill>
                            <a:latin typeface="Cambria Math" panose="02040503050406030204" pitchFamily="18" charset="0"/>
                          </a:rPr>
                          <m:t>, </m:t>
                        </m:r>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𝑊</m:t>
                            </m:r>
                          </m:e>
                          <m:sub>
                            <m:r>
                              <a:rPr kumimoji="1" lang="en-US" altLang="zh-CN" sz="1800" b="0" i="1" smtClean="0">
                                <a:solidFill>
                                  <a:schemeClr val="tx1"/>
                                </a:solidFill>
                                <a:latin typeface="Cambria Math" panose="02040503050406030204" pitchFamily="18" charset="0"/>
                              </a:rPr>
                              <m:t>𝐾</m:t>
                            </m:r>
                            <m:r>
                              <a:rPr kumimoji="1" lang="en-US" altLang="zh-CN" sz="1800" b="0" i="1" smtClean="0">
                                <a:solidFill>
                                  <a:schemeClr val="tx1"/>
                                </a:solidFill>
                                <a:latin typeface="Cambria Math" panose="02040503050406030204" pitchFamily="18" charset="0"/>
                              </a:rPr>
                              <m:t>2</m:t>
                            </m:r>
                          </m:sub>
                        </m:sSub>
                        <m:r>
                          <a:rPr kumimoji="1" lang="en-US" altLang="zh-CN" sz="1800" b="0" i="1" smtClean="0">
                            <a:solidFill>
                              <a:schemeClr val="tx1"/>
                            </a:solidFill>
                            <a:latin typeface="Cambria Math" panose="02040503050406030204" pitchFamily="18" charset="0"/>
                          </a:rPr>
                          <m:t>, …, </m:t>
                        </m:r>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𝑊</m:t>
                            </m:r>
                          </m:e>
                          <m:sub>
                            <m:r>
                              <a:rPr kumimoji="1" lang="en-US" altLang="zh-CN" sz="1800" b="0" i="1" smtClean="0">
                                <a:solidFill>
                                  <a:schemeClr val="tx1"/>
                                </a:solidFill>
                                <a:latin typeface="Cambria Math" panose="02040503050406030204" pitchFamily="18" charset="0"/>
                              </a:rPr>
                              <m:t>𝐾h</m:t>
                            </m:r>
                          </m:sub>
                        </m:sSub>
                      </m:e>
                    </m:d>
                  </m:oMath>
                </a14:m>
                <a:r>
                  <a:rPr kumimoji="1" lang="en-US" altLang="zh-CN" sz="1800" dirty="0">
                    <a:solidFill>
                      <a:schemeClr val="tx1"/>
                    </a:solidFill>
                  </a:rPr>
                  <a:t>, </a:t>
                </a:r>
                <a14:m>
                  <m:oMath xmlns:m="http://schemas.openxmlformats.org/officeDocument/2006/math">
                    <m:sSub>
                      <m:sSubPr>
                        <m:ctrlPr>
                          <a:rPr kumimoji="1" lang="en-US" altLang="zh-CN" sz="1800" b="0" i="0" dirty="0" smtClean="0">
                            <a:solidFill>
                              <a:schemeClr val="tx1"/>
                            </a:solidFill>
                            <a:latin typeface="Cambria Math" panose="02040503050406030204" pitchFamily="18" charset="0"/>
                          </a:rPr>
                        </m:ctrlPr>
                      </m:sSubPr>
                      <m:e>
                        <m:r>
                          <m:rPr>
                            <m:sty m:val="p"/>
                          </m:rPr>
                          <a:rPr kumimoji="1" lang="en-US" altLang="zh-CN" sz="1800" dirty="0">
                            <a:solidFill>
                              <a:schemeClr val="tx1"/>
                            </a:solidFill>
                            <a:latin typeface="Cambria Math" panose="02040503050406030204" pitchFamily="18" charset="0"/>
                          </a:rPr>
                          <m:t>W</m:t>
                        </m:r>
                      </m:e>
                      <m:sub>
                        <m:r>
                          <a:rPr kumimoji="1" lang="en-US" altLang="zh-CN" sz="1800" b="0" i="1" dirty="0" smtClean="0">
                            <a:solidFill>
                              <a:schemeClr val="tx1"/>
                            </a:solidFill>
                            <a:latin typeface="Cambria Math" panose="02040503050406030204" pitchFamily="18" charset="0"/>
                          </a:rPr>
                          <m:t>𝑄</m:t>
                        </m:r>
                      </m:sub>
                    </m:sSub>
                    <m:r>
                      <a:rPr kumimoji="1" lang="en-US" altLang="zh-CN" sz="1800" i="1">
                        <a:solidFill>
                          <a:schemeClr val="tx1"/>
                        </a:solidFill>
                        <a:latin typeface="Cambria Math" panose="02040503050406030204" pitchFamily="18" charset="0"/>
                      </a:rPr>
                      <m:t>=</m:t>
                    </m:r>
                    <m:d>
                      <m:dPr>
                        <m:begChr m:val="["/>
                        <m:endChr m:val="]"/>
                        <m:ctrlPr>
                          <a:rPr kumimoji="1" lang="en-US" altLang="zh-CN" sz="1800" i="1">
                            <a:solidFill>
                              <a:schemeClr val="tx1"/>
                            </a:solidFill>
                            <a:latin typeface="Cambria Math" panose="02040503050406030204" pitchFamily="18" charset="0"/>
                          </a:rPr>
                        </m:ctrlPr>
                      </m:dPr>
                      <m:e>
                        <m:sSub>
                          <m:sSubPr>
                            <m:ctrlPr>
                              <a:rPr kumimoji="1" lang="en-US" altLang="zh-CN" sz="1800" i="1">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𝑊</m:t>
                            </m:r>
                          </m:e>
                          <m:sub>
                            <m:r>
                              <a:rPr kumimoji="1" lang="en-US" altLang="zh-CN" sz="1800" b="0" i="1" smtClean="0">
                                <a:solidFill>
                                  <a:schemeClr val="tx1"/>
                                </a:solidFill>
                                <a:latin typeface="Cambria Math" panose="02040503050406030204" pitchFamily="18" charset="0"/>
                              </a:rPr>
                              <m:t>𝑄</m:t>
                            </m:r>
                            <m:r>
                              <a:rPr kumimoji="1" lang="en-US" altLang="zh-CN" sz="1800" i="1">
                                <a:solidFill>
                                  <a:schemeClr val="tx1"/>
                                </a:solidFill>
                                <a:latin typeface="Cambria Math" panose="02040503050406030204" pitchFamily="18" charset="0"/>
                              </a:rPr>
                              <m:t>1</m:t>
                            </m:r>
                          </m:sub>
                        </m:sSub>
                        <m:r>
                          <a:rPr kumimoji="1" lang="en-US" altLang="zh-CN" sz="1800" i="1">
                            <a:solidFill>
                              <a:schemeClr val="tx1"/>
                            </a:solidFill>
                            <a:latin typeface="Cambria Math" panose="02040503050406030204" pitchFamily="18" charset="0"/>
                          </a:rPr>
                          <m:t>, </m:t>
                        </m:r>
                        <m:sSub>
                          <m:sSubPr>
                            <m:ctrlPr>
                              <a:rPr kumimoji="1" lang="en-US" altLang="zh-CN" sz="1800" i="1">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𝑊</m:t>
                            </m:r>
                          </m:e>
                          <m:sub>
                            <m:r>
                              <a:rPr kumimoji="1" lang="en-US" altLang="zh-CN" sz="1800" b="0" i="1" smtClean="0">
                                <a:solidFill>
                                  <a:schemeClr val="tx1"/>
                                </a:solidFill>
                                <a:latin typeface="Cambria Math" panose="02040503050406030204" pitchFamily="18" charset="0"/>
                              </a:rPr>
                              <m:t>𝑄</m:t>
                            </m:r>
                            <m:r>
                              <a:rPr kumimoji="1" lang="en-US" altLang="zh-CN" sz="1800" i="1">
                                <a:solidFill>
                                  <a:schemeClr val="tx1"/>
                                </a:solidFill>
                                <a:latin typeface="Cambria Math" panose="02040503050406030204" pitchFamily="18" charset="0"/>
                              </a:rPr>
                              <m:t>2</m:t>
                            </m:r>
                          </m:sub>
                        </m:sSub>
                        <m:r>
                          <a:rPr kumimoji="1" lang="en-US" altLang="zh-CN" sz="1800" i="1">
                            <a:solidFill>
                              <a:schemeClr val="tx1"/>
                            </a:solidFill>
                            <a:latin typeface="Cambria Math" panose="02040503050406030204" pitchFamily="18" charset="0"/>
                          </a:rPr>
                          <m:t>, …, </m:t>
                        </m:r>
                        <m:sSub>
                          <m:sSubPr>
                            <m:ctrlPr>
                              <a:rPr kumimoji="1" lang="en-US" altLang="zh-CN" sz="1800" i="1">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𝑊</m:t>
                            </m:r>
                          </m:e>
                          <m:sub>
                            <m:r>
                              <a:rPr kumimoji="1" lang="en-US" altLang="zh-CN" sz="1800" b="0" i="1" smtClean="0">
                                <a:solidFill>
                                  <a:schemeClr val="tx1"/>
                                </a:solidFill>
                                <a:latin typeface="Cambria Math" panose="02040503050406030204" pitchFamily="18" charset="0"/>
                              </a:rPr>
                              <m:t>𝑄</m:t>
                            </m:r>
                            <m:r>
                              <a:rPr kumimoji="1" lang="en-US" altLang="zh-CN" sz="1800" i="1">
                                <a:solidFill>
                                  <a:schemeClr val="tx1"/>
                                </a:solidFill>
                                <a:latin typeface="Cambria Math" panose="02040503050406030204" pitchFamily="18" charset="0"/>
                              </a:rPr>
                              <m:t>h</m:t>
                            </m:r>
                          </m:sub>
                        </m:sSub>
                      </m:e>
                    </m:d>
                  </m:oMath>
                </a14:m>
                <a:r>
                  <a:rPr kumimoji="1" lang="en-US" altLang="zh-CN" sz="1800" dirty="0">
                    <a:solidFill>
                      <a:schemeClr val="tx1"/>
                    </a:solidFill>
                  </a:rPr>
                  <a:t>, and </a:t>
                </a:r>
                <a14:m>
                  <m:oMath xmlns:m="http://schemas.openxmlformats.org/officeDocument/2006/math">
                    <m:sSub>
                      <m:sSubPr>
                        <m:ctrlPr>
                          <a:rPr kumimoji="1" lang="en-US" altLang="zh-CN" sz="1800" b="0" i="0" dirty="0" smtClean="0">
                            <a:solidFill>
                              <a:schemeClr val="tx1"/>
                            </a:solidFill>
                            <a:latin typeface="Cambria Math" panose="02040503050406030204" pitchFamily="18" charset="0"/>
                          </a:rPr>
                        </m:ctrlPr>
                      </m:sSubPr>
                      <m:e>
                        <m:r>
                          <m:rPr>
                            <m:sty m:val="p"/>
                          </m:rPr>
                          <a:rPr kumimoji="1" lang="en-US" altLang="zh-CN" sz="1800" dirty="0" smtClean="0">
                            <a:solidFill>
                              <a:schemeClr val="tx1"/>
                            </a:solidFill>
                            <a:latin typeface="Cambria Math" panose="02040503050406030204" pitchFamily="18" charset="0"/>
                          </a:rPr>
                          <m:t>W</m:t>
                        </m:r>
                      </m:e>
                      <m:sub>
                        <m:r>
                          <m:rPr>
                            <m:sty m:val="p"/>
                          </m:rPr>
                          <a:rPr kumimoji="1" lang="en-US" altLang="zh-CN" sz="1800" b="0" i="0" dirty="0" smtClean="0">
                            <a:solidFill>
                              <a:schemeClr val="tx1"/>
                            </a:solidFill>
                            <a:latin typeface="Cambria Math" panose="02040503050406030204" pitchFamily="18" charset="0"/>
                          </a:rPr>
                          <m:t>V</m:t>
                        </m:r>
                      </m:sub>
                    </m:sSub>
                    <m:r>
                      <a:rPr kumimoji="1" lang="en-US" altLang="zh-CN" sz="1800" i="1">
                        <a:solidFill>
                          <a:schemeClr val="tx1"/>
                        </a:solidFill>
                        <a:latin typeface="Cambria Math" panose="02040503050406030204" pitchFamily="18" charset="0"/>
                      </a:rPr>
                      <m:t>=</m:t>
                    </m:r>
                    <m:d>
                      <m:dPr>
                        <m:begChr m:val="["/>
                        <m:endChr m:val="]"/>
                        <m:ctrlPr>
                          <a:rPr kumimoji="1" lang="en-US" altLang="zh-CN" sz="1800" i="1">
                            <a:solidFill>
                              <a:schemeClr val="tx1"/>
                            </a:solidFill>
                            <a:latin typeface="Cambria Math" panose="02040503050406030204" pitchFamily="18" charset="0"/>
                          </a:rPr>
                        </m:ctrlPr>
                      </m:dPr>
                      <m:e>
                        <m:sSub>
                          <m:sSubPr>
                            <m:ctrlPr>
                              <a:rPr kumimoji="1" lang="en-US" altLang="zh-CN" sz="1800" i="1">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𝑊</m:t>
                            </m:r>
                          </m:e>
                          <m:sub>
                            <m:r>
                              <a:rPr kumimoji="1" lang="en-US" altLang="zh-CN" sz="1800" b="0" i="1" smtClean="0">
                                <a:solidFill>
                                  <a:schemeClr val="tx1"/>
                                </a:solidFill>
                                <a:latin typeface="Cambria Math" panose="02040503050406030204" pitchFamily="18" charset="0"/>
                              </a:rPr>
                              <m:t>𝑉</m:t>
                            </m:r>
                            <m:r>
                              <a:rPr kumimoji="1" lang="en-US" altLang="zh-CN" sz="1800" i="1">
                                <a:solidFill>
                                  <a:schemeClr val="tx1"/>
                                </a:solidFill>
                                <a:latin typeface="Cambria Math" panose="02040503050406030204" pitchFamily="18" charset="0"/>
                              </a:rPr>
                              <m:t>1</m:t>
                            </m:r>
                          </m:sub>
                        </m:sSub>
                        <m:r>
                          <a:rPr kumimoji="1" lang="en-US" altLang="zh-CN" sz="1800" i="1">
                            <a:solidFill>
                              <a:schemeClr val="tx1"/>
                            </a:solidFill>
                            <a:latin typeface="Cambria Math" panose="02040503050406030204" pitchFamily="18" charset="0"/>
                          </a:rPr>
                          <m:t>, </m:t>
                        </m:r>
                        <m:sSub>
                          <m:sSubPr>
                            <m:ctrlPr>
                              <a:rPr kumimoji="1" lang="en-US" altLang="zh-CN" sz="1800" i="1">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𝑊</m:t>
                            </m:r>
                          </m:e>
                          <m:sub>
                            <m:r>
                              <a:rPr kumimoji="1" lang="en-US" altLang="zh-CN" sz="1800" b="0" i="1" smtClean="0">
                                <a:solidFill>
                                  <a:schemeClr val="tx1"/>
                                </a:solidFill>
                                <a:latin typeface="Cambria Math" panose="02040503050406030204" pitchFamily="18" charset="0"/>
                              </a:rPr>
                              <m:t>𝑉</m:t>
                            </m:r>
                            <m:r>
                              <a:rPr kumimoji="1" lang="en-US" altLang="zh-CN" sz="1800" i="1">
                                <a:solidFill>
                                  <a:schemeClr val="tx1"/>
                                </a:solidFill>
                                <a:latin typeface="Cambria Math" panose="02040503050406030204" pitchFamily="18" charset="0"/>
                              </a:rPr>
                              <m:t>2</m:t>
                            </m:r>
                          </m:sub>
                        </m:sSub>
                        <m:r>
                          <a:rPr kumimoji="1" lang="en-US" altLang="zh-CN" sz="1800" i="1">
                            <a:solidFill>
                              <a:schemeClr val="tx1"/>
                            </a:solidFill>
                            <a:latin typeface="Cambria Math" panose="02040503050406030204" pitchFamily="18" charset="0"/>
                          </a:rPr>
                          <m:t>, …, </m:t>
                        </m:r>
                        <m:sSub>
                          <m:sSubPr>
                            <m:ctrlPr>
                              <a:rPr kumimoji="1" lang="en-US" altLang="zh-CN" sz="1800" i="1">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𝑊</m:t>
                            </m:r>
                          </m:e>
                          <m:sub>
                            <m:r>
                              <a:rPr kumimoji="1" lang="en-US" altLang="zh-CN" sz="1800" b="0" i="1" smtClean="0">
                                <a:solidFill>
                                  <a:schemeClr val="tx1"/>
                                </a:solidFill>
                                <a:latin typeface="Cambria Math" panose="02040503050406030204" pitchFamily="18" charset="0"/>
                              </a:rPr>
                              <m:t>𝑉</m:t>
                            </m:r>
                            <m:r>
                              <a:rPr kumimoji="1" lang="en-US" altLang="zh-CN" sz="1800" i="1">
                                <a:solidFill>
                                  <a:schemeClr val="tx1"/>
                                </a:solidFill>
                                <a:latin typeface="Cambria Math" panose="02040503050406030204" pitchFamily="18" charset="0"/>
                              </a:rPr>
                              <m:t>h</m:t>
                            </m:r>
                          </m:sub>
                        </m:sSub>
                      </m:e>
                    </m:d>
                  </m:oMath>
                </a14:m>
                <a:r>
                  <a:rPr kumimoji="1" lang="en-US" altLang="zh-CN" sz="1800" dirty="0">
                    <a:solidFill>
                      <a:schemeClr val="tx1"/>
                    </a:solidFill>
                  </a:rPr>
                  <a:t>, where </a:t>
                </a:r>
                <a14:m>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𝑊</m:t>
                        </m:r>
                      </m:e>
                      <m:sub>
                        <m:r>
                          <a:rPr kumimoji="1" lang="en-US" altLang="zh-CN" sz="1800" b="0" i="1" smtClean="0">
                            <a:solidFill>
                              <a:schemeClr val="tx1"/>
                            </a:solidFill>
                            <a:latin typeface="Cambria Math" panose="02040503050406030204" pitchFamily="18" charset="0"/>
                          </a:rPr>
                          <m:t>𝐾</m:t>
                        </m:r>
                        <m:r>
                          <m:rPr>
                            <m:sty m:val="p"/>
                          </m:rPr>
                          <a:rPr kumimoji="1" lang="en-US" altLang="zh-CN" sz="1800" i="1">
                            <a:solidFill>
                              <a:schemeClr val="tx1"/>
                            </a:solidFill>
                            <a:latin typeface="Cambria Math" panose="02040503050406030204" pitchFamily="18" charset="0"/>
                          </a:rPr>
                          <m:t>i</m:t>
                        </m:r>
                      </m:sub>
                    </m:sSub>
                    <m:r>
                      <a:rPr kumimoji="1" lang="en-US" altLang="zh-CN" sz="1800" b="0" i="1" smtClean="0">
                        <a:solidFill>
                          <a:schemeClr val="tx1"/>
                        </a:solidFill>
                        <a:latin typeface="Cambria Math" panose="02040503050406030204" pitchFamily="18" charset="0"/>
                      </a:rPr>
                      <m:t>, </m:t>
                    </m:r>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𝑊</m:t>
                        </m:r>
                      </m:e>
                      <m:sub>
                        <m:r>
                          <a:rPr kumimoji="1" lang="en-US" altLang="zh-CN" sz="1800" b="0" i="1" smtClean="0">
                            <a:solidFill>
                              <a:schemeClr val="tx1"/>
                            </a:solidFill>
                            <a:latin typeface="Cambria Math" panose="02040503050406030204" pitchFamily="18" charset="0"/>
                          </a:rPr>
                          <m:t>𝑄𝑖</m:t>
                        </m:r>
                      </m:sub>
                    </m:sSub>
                    <m:r>
                      <a:rPr kumimoji="1" lang="en-US" altLang="zh-CN" sz="1800" b="0" i="1" smtClean="0">
                        <a:solidFill>
                          <a:schemeClr val="tx1"/>
                        </a:solidFill>
                        <a:latin typeface="Cambria Math" panose="02040503050406030204" pitchFamily="18" charset="0"/>
                      </a:rPr>
                      <m:t>, </m:t>
                    </m:r>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𝑊</m:t>
                        </m:r>
                      </m:e>
                      <m:sub>
                        <m:r>
                          <a:rPr kumimoji="1" lang="en-US" altLang="zh-CN" sz="1800" b="0" i="1" smtClean="0">
                            <a:solidFill>
                              <a:schemeClr val="tx1"/>
                            </a:solidFill>
                            <a:latin typeface="Cambria Math" panose="02040503050406030204" pitchFamily="18" charset="0"/>
                          </a:rPr>
                          <m:t>𝑉𝑖</m:t>
                        </m:r>
                      </m:sub>
                    </m:sSub>
                    <m:r>
                      <a:rPr kumimoji="1" lang="en-US" altLang="zh-CN" sz="1800" b="0" i="1" smtClean="0">
                        <a:solidFill>
                          <a:schemeClr val="tx1"/>
                        </a:solidFill>
                        <a:latin typeface="Cambria Math" panose="02040503050406030204" pitchFamily="18" charset="0"/>
                      </a:rPr>
                      <m:t>∈</m:t>
                    </m:r>
                    <m:sSup>
                      <m:sSupPr>
                        <m:ctrlPr>
                          <a:rPr kumimoji="1" lang="en-US" altLang="zh-CN" sz="1800" b="0" i="1" smtClean="0">
                            <a:solidFill>
                              <a:schemeClr val="tx1"/>
                            </a:solidFill>
                            <a:latin typeface="Cambria Math" panose="02040503050406030204" pitchFamily="18" charset="0"/>
                            <a:ea typeface="Cambria Math" panose="02040503050406030204" pitchFamily="18" charset="0"/>
                          </a:rPr>
                        </m:ctrlPr>
                      </m:sSupPr>
                      <m:e>
                        <m:r>
                          <a:rPr kumimoji="1" lang="en-US" altLang="zh-CN" sz="1800" b="0" i="1" smtClean="0">
                            <a:solidFill>
                              <a:schemeClr val="tx1"/>
                            </a:solidFill>
                            <a:latin typeface="Cambria Math" panose="02040503050406030204" pitchFamily="18" charset="0"/>
                            <a:ea typeface="Cambria Math" panose="02040503050406030204" pitchFamily="18" charset="0"/>
                          </a:rPr>
                          <m:t>ℝ</m:t>
                        </m:r>
                      </m:e>
                      <m:sup>
                        <m:r>
                          <a:rPr kumimoji="1" lang="en-US" altLang="zh-CN" sz="1800" b="0" i="1" smtClean="0">
                            <a:solidFill>
                              <a:schemeClr val="tx1"/>
                            </a:solidFill>
                            <a:latin typeface="Cambria Math" panose="02040503050406030204" pitchFamily="18" charset="0"/>
                            <a:ea typeface="Cambria Math" panose="02040503050406030204" pitchFamily="18" charset="0"/>
                          </a:rPr>
                          <m:t>𝑠</m:t>
                        </m:r>
                        <m:r>
                          <a:rPr kumimoji="1" lang="en-US" altLang="zh-CN" sz="1800" b="0" i="1" smtClean="0">
                            <a:solidFill>
                              <a:schemeClr val="tx1"/>
                            </a:solidFill>
                            <a:latin typeface="Cambria Math" panose="02040503050406030204" pitchFamily="18" charset="0"/>
                            <a:ea typeface="Cambria Math" panose="02040503050406030204" pitchFamily="18" charset="0"/>
                          </a:rPr>
                          <m:t>×</m:t>
                        </m:r>
                        <m:r>
                          <a:rPr kumimoji="1" lang="en-US" altLang="zh-CN" sz="1800" b="0" i="1" smtClean="0">
                            <a:solidFill>
                              <a:schemeClr val="tx1"/>
                            </a:solidFill>
                            <a:latin typeface="Cambria Math" panose="02040503050406030204" pitchFamily="18" charset="0"/>
                            <a:ea typeface="Cambria Math" panose="02040503050406030204" pitchFamily="18" charset="0"/>
                          </a:rPr>
                          <m:t>𝑑</m:t>
                        </m:r>
                        <m:r>
                          <a:rPr kumimoji="1" lang="en-US" altLang="zh-CN" sz="1800" b="0" i="1" smtClean="0">
                            <a:solidFill>
                              <a:schemeClr val="tx1"/>
                            </a:solidFill>
                            <a:latin typeface="Cambria Math" panose="02040503050406030204" pitchFamily="18" charset="0"/>
                            <a:ea typeface="Cambria Math" panose="02040503050406030204" pitchFamily="18" charset="0"/>
                          </a:rPr>
                          <m:t>/</m:t>
                        </m:r>
                        <m:r>
                          <a:rPr kumimoji="1" lang="en-US" altLang="zh-CN" sz="1800" b="0" i="1" smtClean="0">
                            <a:solidFill>
                              <a:schemeClr val="tx1"/>
                            </a:solidFill>
                            <a:latin typeface="Cambria Math" panose="02040503050406030204" pitchFamily="18" charset="0"/>
                            <a:ea typeface="Cambria Math" panose="02040503050406030204" pitchFamily="18" charset="0"/>
                          </a:rPr>
                          <m:t>h</m:t>
                        </m:r>
                      </m:sup>
                    </m:sSup>
                  </m:oMath>
                </a14:m>
                <a:r>
                  <a:rPr kumimoji="1" lang="en-US" altLang="zh-CN" sz="1800" dirty="0">
                    <a:solidFill>
                      <a:schemeClr val="tx1"/>
                    </a:solidFill>
                  </a:rPr>
                  <a:t>.</a:t>
                </a:r>
                <a:r>
                  <a:rPr kumimoji="1" lang="zh-CN" altLang="en-US" sz="1800" dirty="0">
                    <a:solidFill>
                      <a:schemeClr val="tx1"/>
                    </a:solidFill>
                  </a:rPr>
                  <a:t> </a:t>
                </a:r>
                <a:r>
                  <a:rPr kumimoji="1" lang="en-US" altLang="zh-CN" sz="1800" dirty="0">
                    <a:solidFill>
                      <a:schemeClr val="tx1"/>
                    </a:solidFill>
                  </a:rPr>
                  <a:t>The attention is computed as </a:t>
                </a:r>
                <a14:m>
                  <m:oMath xmlns:m="http://schemas.openxmlformats.org/officeDocument/2006/math">
                    <m:r>
                      <a:rPr lang="en-US" altLang="zh-CN" sz="1800" i="1">
                        <a:solidFill>
                          <a:schemeClr val="tx1"/>
                        </a:solidFill>
                        <a:latin typeface="Cambria Math" panose="02040503050406030204" pitchFamily="18" charset="0"/>
                      </a:rPr>
                      <m:t>𝑠𝑜𝑓𝑡𝑚𝑎𝑥</m:t>
                    </m:r>
                    <m:r>
                      <a:rPr lang="en-US" altLang="zh-CN" sz="1800" i="1">
                        <a:solidFill>
                          <a:schemeClr val="tx1"/>
                        </a:solidFill>
                        <a:latin typeface="Cambria Math" panose="02040503050406030204" pitchFamily="18" charset="0"/>
                      </a:rPr>
                      <m:t>(</m:t>
                    </m:r>
                    <m:f>
                      <m:fPr>
                        <m:ctrlPr>
                          <a:rPr lang="en-US" altLang="zh-CN" sz="1800" i="1">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𝑄</m:t>
                        </m:r>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𝐾</m:t>
                            </m:r>
                          </m:e>
                          <m:sup>
                            <m:r>
                              <a:rPr lang="en-US" altLang="zh-CN" sz="1800" b="0" i="1" smtClean="0">
                                <a:solidFill>
                                  <a:schemeClr val="tx1"/>
                                </a:solidFill>
                                <a:latin typeface="Cambria Math" panose="02040503050406030204" pitchFamily="18" charset="0"/>
                              </a:rPr>
                              <m:t>𝑇</m:t>
                            </m:r>
                          </m:sup>
                        </m:sSup>
                      </m:num>
                      <m:den>
                        <m:rad>
                          <m:radPr>
                            <m:degHide m:val="on"/>
                            <m:ctrlPr>
                              <a:rPr lang="en-US" altLang="zh-CN" sz="1800" i="1">
                                <a:solidFill>
                                  <a:schemeClr val="tx1"/>
                                </a:solidFill>
                                <a:latin typeface="Cambria Math" panose="02040503050406030204" pitchFamily="18" charset="0"/>
                              </a:rPr>
                            </m:ctrlPr>
                          </m:radPr>
                          <m:deg/>
                          <m:e>
                            <m:r>
                              <a:rPr lang="en-US" altLang="zh-CN" sz="1800" b="0" i="1" smtClean="0">
                                <a:solidFill>
                                  <a:schemeClr val="tx1"/>
                                </a:solidFill>
                                <a:latin typeface="Cambria Math" panose="02040503050406030204" pitchFamily="18" charset="0"/>
                              </a:rPr>
                              <m:t>𝑑</m:t>
                            </m:r>
                          </m:e>
                        </m:rad>
                      </m:den>
                    </m:f>
                    <m:r>
                      <a:rPr lang="en-US" altLang="zh-CN" sz="1800" i="1">
                        <a:solidFill>
                          <a:schemeClr val="tx1"/>
                        </a:solidFill>
                        <a:latin typeface="Cambria Math" panose="02040503050406030204" pitchFamily="18" charset="0"/>
                      </a:rPr>
                      <m:t>)</m:t>
                    </m:r>
                  </m:oMath>
                </a14:m>
                <a:r>
                  <a:rPr kumimoji="1" lang="en-US" altLang="zh-CN" sz="1800" dirty="0">
                    <a:solidFill>
                      <a:schemeClr val="tx1"/>
                    </a:solidFill>
                  </a:rPr>
                  <a:t>, where complete </a:t>
                </a:r>
                <a14:m>
                  <m:oMath xmlns:m="http://schemas.openxmlformats.org/officeDocument/2006/math">
                    <m:r>
                      <a:rPr lang="en-US" altLang="zh-CN" sz="1800" i="1">
                        <a:solidFill>
                          <a:schemeClr val="tx1"/>
                        </a:solidFill>
                        <a:latin typeface="Cambria Math" panose="02040503050406030204" pitchFamily="18" charset="0"/>
                      </a:rPr>
                      <m:t>𝑄</m:t>
                    </m:r>
                    <m:sSup>
                      <m:sSupPr>
                        <m:ctrlPr>
                          <a:rPr lang="en-US" altLang="zh-CN" sz="1800" i="1">
                            <a:solidFill>
                              <a:schemeClr val="tx1"/>
                            </a:solidFill>
                            <a:latin typeface="Cambria Math" panose="02040503050406030204" pitchFamily="18" charset="0"/>
                          </a:rPr>
                        </m:ctrlPr>
                      </m:sSupPr>
                      <m:e>
                        <m:r>
                          <a:rPr lang="en-US" altLang="zh-CN" sz="1800" i="1">
                            <a:solidFill>
                              <a:schemeClr val="tx1"/>
                            </a:solidFill>
                            <a:latin typeface="Cambria Math" panose="02040503050406030204" pitchFamily="18" charset="0"/>
                          </a:rPr>
                          <m:t>𝐾</m:t>
                        </m:r>
                      </m:e>
                      <m:sup>
                        <m:r>
                          <a:rPr lang="en-US" altLang="zh-CN" sz="1800" i="1">
                            <a:solidFill>
                              <a:schemeClr val="tx1"/>
                            </a:solidFill>
                            <a:latin typeface="Cambria Math" panose="02040503050406030204" pitchFamily="18" charset="0"/>
                          </a:rPr>
                          <m:t>𝑇</m:t>
                        </m:r>
                      </m:sup>
                    </m:sSup>
                  </m:oMath>
                </a14:m>
                <a:r>
                  <a:rPr kumimoji="1" lang="en-US" altLang="zh-CN" sz="1800" dirty="0">
                    <a:solidFill>
                      <a:schemeClr val="tx1"/>
                    </a:solidFill>
                  </a:rPr>
                  <a:t> is aggregate from each GPU.</a:t>
                </a:r>
              </a:p>
              <a:p>
                <a:pPr marL="342900" indent="-342900">
                  <a:buFont typeface="Wingdings" pitchFamily="2" charset="2"/>
                  <a:buChar char="Ø"/>
                </a:pPr>
                <a:endParaRPr kumimoji="1" lang="en-US" altLang="zh-CN" sz="1800" dirty="0">
                  <a:solidFill>
                    <a:schemeClr val="tx1"/>
                  </a:solidFill>
                </a:endParaRPr>
              </a:p>
              <a:p>
                <a:pPr marL="342900" indent="-342900">
                  <a:buFont typeface="Wingdings" pitchFamily="2" charset="2"/>
                  <a:buChar char="Ø"/>
                </a:pPr>
                <a:r>
                  <a:rPr kumimoji="1" lang="en-US" altLang="zh-CN" sz="1800" b="1" dirty="0">
                    <a:solidFill>
                      <a:schemeClr val="tx1"/>
                    </a:solidFill>
                  </a:rPr>
                  <a:t>FFN block:</a:t>
                </a:r>
                <a:r>
                  <a:rPr kumimoji="1" lang="en-US" altLang="zh-CN" sz="1800" dirty="0">
                    <a:solidFill>
                      <a:schemeClr val="tx1"/>
                    </a:solidFill>
                  </a:rPr>
                  <a:t> </a:t>
                </a:r>
                <a14:m>
                  <m:oMath xmlns:m="http://schemas.openxmlformats.org/officeDocument/2006/math">
                    <m:sSub>
                      <m:sSubPr>
                        <m:ctrlPr>
                          <a:rPr kumimoji="1" lang="en-US" altLang="zh-CN" sz="1800" b="0" i="1" smtClean="0">
                            <a:solidFill>
                              <a:schemeClr val="tx1"/>
                            </a:solidFill>
                            <a:latin typeface="Cambria Math" panose="02040503050406030204" pitchFamily="18" charset="0"/>
                          </a:rPr>
                        </m:ctrlPr>
                      </m:sSubPr>
                      <m:e>
                        <m:r>
                          <a:rPr kumimoji="1" lang="en-US" altLang="zh-CN" sz="1800" b="0" i="1" smtClean="0">
                            <a:solidFill>
                              <a:schemeClr val="tx1"/>
                            </a:solidFill>
                            <a:latin typeface="Cambria Math" panose="02040503050406030204" pitchFamily="18" charset="0"/>
                          </a:rPr>
                          <m:t>𝑊</m:t>
                        </m:r>
                      </m:e>
                      <m:sub>
                        <m:r>
                          <a:rPr kumimoji="1" lang="en-US" altLang="zh-CN" sz="1800" b="0" i="1" smtClean="0">
                            <a:solidFill>
                              <a:schemeClr val="tx1"/>
                            </a:solidFill>
                            <a:latin typeface="Cambria Math" panose="02040503050406030204" pitchFamily="18" charset="0"/>
                          </a:rPr>
                          <m:t>1</m:t>
                        </m:r>
                      </m:sub>
                    </m:sSub>
                  </m:oMath>
                </a14:m>
                <a:r>
                  <a:rPr kumimoji="1" lang="en-US" altLang="zh-CN" sz="1800" dirty="0">
                    <a:solidFill>
                      <a:schemeClr val="tx1"/>
                    </a:solidFill>
                  </a:rPr>
                  <a:t> is partitioned along column and </a:t>
                </a:r>
                <a14:m>
                  <m:oMath xmlns:m="http://schemas.openxmlformats.org/officeDocument/2006/math">
                    <m:sSub>
                      <m:sSubPr>
                        <m:ctrlPr>
                          <a:rPr kumimoji="1" lang="en-US" altLang="zh-CN" sz="1800" i="1">
                            <a:solidFill>
                              <a:schemeClr val="tx1"/>
                            </a:solidFill>
                            <a:latin typeface="Cambria Math" panose="02040503050406030204" pitchFamily="18" charset="0"/>
                          </a:rPr>
                        </m:ctrlPr>
                      </m:sSubPr>
                      <m:e>
                        <m:r>
                          <a:rPr kumimoji="1" lang="en-US" altLang="zh-CN" sz="1800" i="1">
                            <a:solidFill>
                              <a:schemeClr val="tx1"/>
                            </a:solidFill>
                            <a:latin typeface="Cambria Math" panose="02040503050406030204" pitchFamily="18" charset="0"/>
                          </a:rPr>
                          <m:t>𝑊</m:t>
                        </m:r>
                      </m:e>
                      <m:sub>
                        <m:r>
                          <a:rPr kumimoji="1" lang="en-US" altLang="zh-CN" sz="1800" b="0" i="1" smtClean="0">
                            <a:solidFill>
                              <a:schemeClr val="tx1"/>
                            </a:solidFill>
                            <a:latin typeface="Cambria Math" panose="02040503050406030204" pitchFamily="18" charset="0"/>
                          </a:rPr>
                          <m:t>3</m:t>
                        </m:r>
                      </m:sub>
                    </m:sSub>
                  </m:oMath>
                </a14:m>
                <a:r>
                  <a:rPr kumimoji="1" lang="en-US" altLang="zh-CN" sz="1800" dirty="0">
                    <a:solidFill>
                      <a:schemeClr val="tx1"/>
                    </a:solidFill>
                  </a:rPr>
                  <a:t> is partitioned by rows to different GPUs.</a:t>
                </a:r>
                <a:r>
                  <a:rPr kumimoji="1" lang="zh-CN" altLang="en-US" sz="1800" dirty="0">
                    <a:solidFill>
                      <a:schemeClr val="tx1"/>
                    </a:solidFill>
                  </a:rPr>
                  <a:t> </a:t>
                </a:r>
                <a:r>
                  <a:rPr kumimoji="1" lang="en-US" altLang="zh-CN" sz="1800" dirty="0">
                    <a:solidFill>
                      <a:schemeClr val="tx1"/>
                    </a:solidFill>
                  </a:rPr>
                  <a:t>Each</a:t>
                </a:r>
                <a:r>
                  <a:rPr kumimoji="1" lang="zh-CN" altLang="en-US" sz="1800" dirty="0">
                    <a:solidFill>
                      <a:schemeClr val="tx1"/>
                    </a:solidFill>
                  </a:rPr>
                  <a:t> </a:t>
                </a:r>
                <a:r>
                  <a:rPr kumimoji="1" lang="en-US" altLang="zh-CN" sz="1800" dirty="0">
                    <a:solidFill>
                      <a:schemeClr val="tx1"/>
                    </a:solidFill>
                  </a:rPr>
                  <a:t>GPU compute partial </a:t>
                </a:r>
                <a14:m>
                  <m:oMath xmlns:m="http://schemas.openxmlformats.org/officeDocument/2006/math">
                    <m:r>
                      <a:rPr kumimoji="1" lang="en-US" altLang="zh-CN" sz="1800" b="0" i="1" smtClean="0">
                        <a:solidFill>
                          <a:schemeClr val="tx1"/>
                        </a:solidFill>
                        <a:latin typeface="Cambria Math" panose="02040503050406030204" pitchFamily="18" charset="0"/>
                      </a:rPr>
                      <m:t>𝑥</m:t>
                    </m:r>
                    <m:sSubSup>
                      <m:sSubSupPr>
                        <m:ctrlPr>
                          <a:rPr kumimoji="1" lang="en-US" altLang="zh-CN" sz="1800" b="0" i="1" smtClean="0">
                            <a:solidFill>
                              <a:schemeClr val="tx1"/>
                            </a:solidFill>
                            <a:latin typeface="Cambria Math" panose="02040503050406030204" pitchFamily="18" charset="0"/>
                          </a:rPr>
                        </m:ctrlPr>
                      </m:sSubSupPr>
                      <m:e>
                        <m:r>
                          <a:rPr kumimoji="1" lang="en-US" altLang="zh-CN" sz="1800" b="0" i="1" smtClean="0">
                            <a:solidFill>
                              <a:schemeClr val="tx1"/>
                            </a:solidFill>
                            <a:latin typeface="Cambria Math" panose="02040503050406030204" pitchFamily="18" charset="0"/>
                          </a:rPr>
                          <m:t>𝑊</m:t>
                        </m:r>
                      </m:e>
                      <m:sub>
                        <m:r>
                          <a:rPr kumimoji="1" lang="en-US" altLang="zh-CN" sz="1800" b="0" i="1" smtClean="0">
                            <a:solidFill>
                              <a:schemeClr val="tx1"/>
                            </a:solidFill>
                            <a:latin typeface="Cambria Math" panose="02040503050406030204" pitchFamily="18" charset="0"/>
                          </a:rPr>
                          <m:t>1</m:t>
                        </m:r>
                      </m:sub>
                      <m:sup>
                        <m:r>
                          <a:rPr kumimoji="1" lang="en-US" altLang="zh-CN" sz="1800" b="0" i="1" smtClean="0">
                            <a:solidFill>
                              <a:schemeClr val="tx1"/>
                            </a:solidFill>
                            <a:latin typeface="Cambria Math" panose="02040503050406030204" pitchFamily="18" charset="0"/>
                          </a:rPr>
                          <m:t>𝑖</m:t>
                        </m:r>
                      </m:sup>
                    </m:sSubSup>
                  </m:oMath>
                </a14:m>
                <a:r>
                  <a:rPr kumimoji="1" lang="en-US" altLang="zh-CN" sz="1800" dirty="0">
                    <a:solidFill>
                      <a:schemeClr val="tx1"/>
                    </a:solidFill>
                  </a:rPr>
                  <a:t>, aggregate and computes </a:t>
                </a:r>
                <a14:m>
                  <m:oMath xmlns:m="http://schemas.openxmlformats.org/officeDocument/2006/math">
                    <m:r>
                      <m:rPr>
                        <m:sty m:val="p"/>
                      </m:rPr>
                      <a:rPr kumimoji="1" lang="en-US" altLang="zh-CN" sz="1800" dirty="0">
                        <a:solidFill>
                          <a:schemeClr val="tx1"/>
                        </a:solidFill>
                        <a:latin typeface="Cambria Math" panose="02040503050406030204" pitchFamily="18" charset="0"/>
                      </a:rPr>
                      <m:t>S</m:t>
                    </m:r>
                    <m:r>
                      <m:rPr>
                        <m:sty m:val="p"/>
                      </m:rPr>
                      <a:rPr kumimoji="1" lang="en-US" altLang="zh-CN" sz="1800" i="1" dirty="0" smtClean="0">
                        <a:solidFill>
                          <a:schemeClr val="tx1"/>
                        </a:solidFill>
                        <a:latin typeface="Cambria Math" panose="02040503050406030204" pitchFamily="18" charset="0"/>
                      </a:rPr>
                      <m:t>i</m:t>
                    </m:r>
                    <m:r>
                      <a:rPr kumimoji="1" lang="en-US" altLang="zh-CN" sz="1800" b="0" i="1" dirty="0" smtClean="0">
                        <a:solidFill>
                          <a:schemeClr val="tx1"/>
                        </a:solidFill>
                        <a:latin typeface="Cambria Math" panose="02040503050406030204" pitchFamily="18" charset="0"/>
                      </a:rPr>
                      <m:t>𝐿𝑈</m:t>
                    </m:r>
                    <m:r>
                      <a:rPr kumimoji="1" lang="en-US" altLang="zh-CN" sz="1800" b="0" i="1" dirty="0" smtClean="0">
                        <a:solidFill>
                          <a:schemeClr val="tx1"/>
                        </a:solidFill>
                        <a:latin typeface="Cambria Math" panose="02040503050406030204" pitchFamily="18" charset="0"/>
                      </a:rPr>
                      <m:t>(</m:t>
                    </m:r>
                    <m:r>
                      <a:rPr kumimoji="1" lang="en-US" altLang="zh-CN" sz="1800" i="1">
                        <a:solidFill>
                          <a:schemeClr val="tx1"/>
                        </a:solidFill>
                        <a:latin typeface="Cambria Math" panose="02040503050406030204" pitchFamily="18" charset="0"/>
                      </a:rPr>
                      <m:t>𝑥</m:t>
                    </m:r>
                    <m:sSubSup>
                      <m:sSubSupPr>
                        <m:ctrlPr>
                          <a:rPr kumimoji="1" lang="en-US" altLang="zh-CN" sz="1800" i="1">
                            <a:solidFill>
                              <a:schemeClr val="tx1"/>
                            </a:solidFill>
                            <a:latin typeface="Cambria Math" panose="02040503050406030204" pitchFamily="18" charset="0"/>
                          </a:rPr>
                        </m:ctrlPr>
                      </m:sSubSupPr>
                      <m:e>
                        <m:r>
                          <a:rPr kumimoji="1" lang="en-US" altLang="zh-CN" sz="1800" i="1">
                            <a:solidFill>
                              <a:schemeClr val="tx1"/>
                            </a:solidFill>
                            <a:latin typeface="Cambria Math" panose="02040503050406030204" pitchFamily="18" charset="0"/>
                          </a:rPr>
                          <m:t>𝑊</m:t>
                        </m:r>
                      </m:e>
                      <m:sub>
                        <m:r>
                          <a:rPr kumimoji="1" lang="en-US" altLang="zh-CN" sz="1800" i="1">
                            <a:solidFill>
                              <a:schemeClr val="tx1"/>
                            </a:solidFill>
                            <a:latin typeface="Cambria Math" panose="02040503050406030204" pitchFamily="18" charset="0"/>
                          </a:rPr>
                          <m:t>1</m:t>
                        </m:r>
                      </m:sub>
                      <m:sup>
                        <m:r>
                          <a:rPr kumimoji="1" lang="en-US" altLang="zh-CN" sz="1800" i="1">
                            <a:solidFill>
                              <a:schemeClr val="tx1"/>
                            </a:solidFill>
                            <a:latin typeface="Cambria Math" panose="02040503050406030204" pitchFamily="18" charset="0"/>
                          </a:rPr>
                          <m:t>𝑖</m:t>
                        </m:r>
                      </m:sup>
                    </m:sSubSup>
                    <m:r>
                      <a:rPr kumimoji="1" lang="en-US" altLang="zh-CN" sz="1800" b="0" i="0" smtClean="0">
                        <a:solidFill>
                          <a:schemeClr val="tx1"/>
                        </a:solidFill>
                        <a:latin typeface="Cambria Math" panose="02040503050406030204" pitchFamily="18" charset="0"/>
                      </a:rPr>
                      <m:t>)</m:t>
                    </m:r>
                    <m:sSubSup>
                      <m:sSubSupPr>
                        <m:ctrlPr>
                          <a:rPr kumimoji="1" lang="en-US" altLang="zh-CN" sz="1800" b="0" i="1" smtClean="0">
                            <a:solidFill>
                              <a:schemeClr val="tx1"/>
                            </a:solidFill>
                            <a:latin typeface="Cambria Math" panose="02040503050406030204" pitchFamily="18" charset="0"/>
                          </a:rPr>
                        </m:ctrlPr>
                      </m:sSubSupPr>
                      <m:e>
                        <m:r>
                          <m:rPr>
                            <m:sty m:val="p"/>
                          </m:rPr>
                          <a:rPr kumimoji="1" lang="en-US" altLang="zh-CN" sz="1800" b="0" i="0" smtClean="0">
                            <a:solidFill>
                              <a:schemeClr val="tx1"/>
                            </a:solidFill>
                            <a:latin typeface="Cambria Math" panose="02040503050406030204" pitchFamily="18" charset="0"/>
                          </a:rPr>
                          <m:t>W</m:t>
                        </m:r>
                      </m:e>
                      <m:sub>
                        <m:r>
                          <a:rPr kumimoji="1" lang="en-US" altLang="zh-CN" sz="1800" b="0" i="1" smtClean="0">
                            <a:solidFill>
                              <a:schemeClr val="tx1"/>
                            </a:solidFill>
                            <a:latin typeface="Cambria Math" panose="02040503050406030204" pitchFamily="18" charset="0"/>
                          </a:rPr>
                          <m:t>2</m:t>
                        </m:r>
                      </m:sub>
                      <m:sup>
                        <m:r>
                          <a:rPr kumimoji="1" lang="en-US" altLang="zh-CN" sz="1800" b="0" i="1" smtClean="0">
                            <a:solidFill>
                              <a:schemeClr val="tx1"/>
                            </a:solidFill>
                            <a:latin typeface="Cambria Math" panose="02040503050406030204" pitchFamily="18" charset="0"/>
                          </a:rPr>
                          <m:t>𝐼</m:t>
                        </m:r>
                      </m:sup>
                    </m:sSubSup>
                  </m:oMath>
                </a14:m>
                <a:endParaRPr kumimoji="1" lang="en-US" altLang="zh-CN" sz="1800" dirty="0">
                  <a:solidFill>
                    <a:schemeClr val="tx1"/>
                  </a:solidFill>
                </a:endParaRPr>
              </a:p>
              <a:p>
                <a:pPr marL="342900" indent="-342900">
                  <a:buFont typeface="Wingdings" pitchFamily="2" charset="2"/>
                  <a:buChar char="Ø"/>
                </a:pPr>
                <a:endParaRPr kumimoji="1" lang="en-US" altLang="zh-CN" sz="1800" b="1" dirty="0">
                  <a:solidFill>
                    <a:schemeClr val="tx1"/>
                  </a:solidFill>
                </a:endParaRPr>
              </a:p>
            </p:txBody>
          </p:sp>
        </mc:Choice>
        <mc:Fallback>
          <p:sp>
            <p:nvSpPr>
              <p:cNvPr id="8" name="文本框 7">
                <a:extLst>
                  <a:ext uri="{FF2B5EF4-FFF2-40B4-BE49-F238E27FC236}">
                    <a16:creationId xmlns:a16="http://schemas.microsoft.com/office/drawing/2014/main" id="{502FB5CF-FF98-E927-E266-7BCD5ADECA00}"/>
                  </a:ext>
                </a:extLst>
              </p:cNvPr>
              <p:cNvSpPr txBox="1">
                <a:spLocks noRot="1" noChangeAspect="1" noMove="1" noResize="1" noEditPoints="1" noAdjustHandles="1" noChangeArrowheads="1" noChangeShapeType="1" noTextEdit="1"/>
              </p:cNvSpPr>
              <p:nvPr/>
            </p:nvSpPr>
            <p:spPr bwMode="auto">
              <a:xfrm>
                <a:off x="605368" y="771390"/>
                <a:ext cx="5976392" cy="3624647"/>
              </a:xfrm>
              <a:prstGeom prst="rect">
                <a:avLst/>
              </a:prstGeom>
              <a:blipFill>
                <a:blip r:embed="rId4"/>
                <a:stretch>
                  <a:fillRect l="-2119" t="-1045" r="-42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35224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linds(horizontal)">
                                      <p:cBhvr>
                                        <p:cTn id="1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5ECCDC3-CE2C-DB79-5EDC-72BBE41E381B}"/>
              </a:ext>
            </a:extLst>
          </p:cNvPr>
          <p:cNvSpPr>
            <a:spLocks noGrp="1"/>
          </p:cNvSpPr>
          <p:nvPr>
            <p:ph type="title"/>
          </p:nvPr>
        </p:nvSpPr>
        <p:spPr/>
        <p:txBody>
          <a:bodyPr/>
          <a:lstStyle/>
          <a:p>
            <a:r>
              <a:rPr kumimoji="1" lang="en-US" altLang="zh-CN" dirty="0"/>
              <a:t>Data parallelism</a:t>
            </a:r>
            <a:r>
              <a:rPr kumimoji="1" lang="zh-CN" altLang="en-US" dirty="0"/>
              <a:t> </a:t>
            </a:r>
            <a:r>
              <a:rPr kumimoji="1" lang="en-US" altLang="zh-CN" dirty="0"/>
              <a:t>vs. tensor parallelism </a:t>
            </a:r>
            <a:endParaRPr kumimoji="1" lang="zh-CN" altLang="en-US" dirty="0"/>
          </a:p>
        </p:txBody>
      </p:sp>
      <p:sp>
        <p:nvSpPr>
          <p:cNvPr id="6" name="文本框 5">
            <a:extLst>
              <a:ext uri="{FF2B5EF4-FFF2-40B4-BE49-F238E27FC236}">
                <a16:creationId xmlns:a16="http://schemas.microsoft.com/office/drawing/2014/main" id="{CAF8C975-BF0B-C083-6664-C867A28825DD}"/>
              </a:ext>
            </a:extLst>
          </p:cNvPr>
          <p:cNvSpPr txBox="1"/>
          <p:nvPr/>
        </p:nvSpPr>
        <p:spPr bwMode="auto">
          <a:xfrm>
            <a:off x="726807" y="938537"/>
            <a:ext cx="107383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marL="342900" indent="-342900">
              <a:buFont typeface="Wingdings" pitchFamily="2" charset="2"/>
              <a:buChar char="Ø"/>
            </a:pPr>
            <a:r>
              <a:rPr kumimoji="1" lang="en-US" altLang="zh-CN" sz="1800" dirty="0">
                <a:solidFill>
                  <a:schemeClr val="tx1"/>
                </a:solidFill>
              </a:rPr>
              <a:t>Model</a:t>
            </a:r>
            <a:r>
              <a:rPr kumimoji="1" lang="zh-CN" altLang="en-US" sz="1800" dirty="0">
                <a:solidFill>
                  <a:schemeClr val="tx1"/>
                </a:solidFill>
              </a:rPr>
              <a:t> </a:t>
            </a:r>
            <a:r>
              <a:rPr kumimoji="1" lang="en-US" altLang="zh-CN" sz="1800" dirty="0">
                <a:solidFill>
                  <a:schemeClr val="tx1"/>
                </a:solidFill>
              </a:rPr>
              <a:t>parameter: 2-layer Transformer (embedding + 2 transformer + output layer) with </a:t>
            </a:r>
            <a:r>
              <a:rPr lang="en-US" altLang="zh-CN" sz="1800" dirty="0">
                <a:solidFill>
                  <a:schemeClr val="tx1"/>
                </a:solidFill>
                <a:effectLst/>
              </a:rPr>
              <a:t>16,554,768 parameters (size 33.1 MB).</a:t>
            </a:r>
          </a:p>
          <a:p>
            <a:pPr algn="l"/>
            <a:r>
              <a:rPr kumimoji="1" lang="en-US" altLang="zh-CN" sz="1800" dirty="0">
                <a:solidFill>
                  <a:schemeClr val="tx1"/>
                </a:solidFill>
              </a:rPr>
              <a:t> </a:t>
            </a:r>
            <a:endParaRPr kumimoji="1" lang="zh-CN" altLang="en-US" sz="1800" dirty="0">
              <a:solidFill>
                <a:schemeClr val="tx1"/>
              </a:solidFill>
            </a:endParaRPr>
          </a:p>
        </p:txBody>
      </p:sp>
      <p:sp>
        <p:nvSpPr>
          <p:cNvPr id="7" name="文本框 6">
            <a:extLst>
              <a:ext uri="{FF2B5EF4-FFF2-40B4-BE49-F238E27FC236}">
                <a16:creationId xmlns:a16="http://schemas.microsoft.com/office/drawing/2014/main" id="{EB45B4E7-339B-1824-C185-367C3DA126C2}"/>
              </a:ext>
            </a:extLst>
          </p:cNvPr>
          <p:cNvSpPr txBox="1"/>
          <p:nvPr/>
        </p:nvSpPr>
        <p:spPr bwMode="auto">
          <a:xfrm>
            <a:off x="2693508" y="5469416"/>
            <a:ext cx="66198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dirty="0">
                <a:solidFill>
                  <a:schemeClr val="tx1"/>
                </a:solidFill>
                <a:effectLst/>
              </a:rPr>
              <a:t>Memory Allocation Comparison</a:t>
            </a:r>
            <a:r>
              <a:rPr lang="en-US" altLang="zh-CN" sz="1800" dirty="0">
                <a:solidFill>
                  <a:schemeClr val="tx1"/>
                </a:solidFill>
              </a:rPr>
              <a:t>:</a:t>
            </a:r>
            <a:r>
              <a:rPr lang="en-US" altLang="zh-CN" sz="1800" dirty="0">
                <a:solidFill>
                  <a:schemeClr val="tx1"/>
                </a:solidFill>
                <a:effectLst/>
              </a:rPr>
              <a:t> Vanilla, Sharded, and Tensor Parallelism (16.5M Parameters, 4 GPUs)</a:t>
            </a:r>
          </a:p>
        </p:txBody>
      </p:sp>
      <p:pic>
        <p:nvPicPr>
          <p:cNvPr id="9" name="图片 8" descr="表格&#10;&#10;AI 生成的内容可能不正确。">
            <a:extLst>
              <a:ext uri="{FF2B5EF4-FFF2-40B4-BE49-F238E27FC236}">
                <a16:creationId xmlns:a16="http://schemas.microsoft.com/office/drawing/2014/main" id="{AC9595F0-BEBC-3CDC-95B3-8342CFABC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798" y="1509768"/>
            <a:ext cx="7103535" cy="3959648"/>
          </a:xfrm>
          <a:prstGeom prst="rect">
            <a:avLst/>
          </a:prstGeom>
        </p:spPr>
      </p:pic>
    </p:spTree>
    <p:extLst>
      <p:ext uri="{BB962C8B-B14F-4D97-AF65-F5344CB8AC3E}">
        <p14:creationId xmlns:p14="http://schemas.microsoft.com/office/powerpoint/2010/main" val="4040105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图示&#10;&#10;AI 生成的内容可能不正确。">
            <a:extLst>
              <a:ext uri="{FF2B5EF4-FFF2-40B4-BE49-F238E27FC236}">
                <a16:creationId xmlns:a16="http://schemas.microsoft.com/office/drawing/2014/main" id="{DCE7E35B-F544-661D-81CF-5C602A8DAB90}"/>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 t="-4192" r="49361" b="1"/>
          <a:stretch/>
        </p:blipFill>
        <p:spPr>
          <a:xfrm>
            <a:off x="7120328" y="808436"/>
            <a:ext cx="3552669" cy="4739027"/>
          </a:xfrm>
        </p:spPr>
      </p:pic>
      <p:sp>
        <p:nvSpPr>
          <p:cNvPr id="3" name="标题 2">
            <a:extLst>
              <a:ext uri="{FF2B5EF4-FFF2-40B4-BE49-F238E27FC236}">
                <a16:creationId xmlns:a16="http://schemas.microsoft.com/office/drawing/2014/main" id="{B448B2D2-4D2A-9688-6505-8EB63057E82E}"/>
              </a:ext>
            </a:extLst>
          </p:cNvPr>
          <p:cNvSpPr>
            <a:spLocks noGrp="1"/>
          </p:cNvSpPr>
          <p:nvPr>
            <p:ph type="title"/>
          </p:nvPr>
        </p:nvSpPr>
        <p:spPr>
          <a:xfrm>
            <a:off x="605368" y="476872"/>
            <a:ext cx="11074576" cy="461665"/>
          </a:xfrm>
        </p:spPr>
        <p:txBody>
          <a:bodyPr/>
          <a:lstStyle/>
          <a:p>
            <a:r>
              <a:rPr lang="en-US" altLang="zh-CN" dirty="0">
                <a:effectLst/>
                <a:latin typeface="Helvetica" pitchFamily="2" charset="0"/>
              </a:rPr>
              <a:t>Pipeline Parallelism</a:t>
            </a:r>
            <a:endParaRPr kumimoji="1" lang="zh-CN" altLang="en-US" dirty="0"/>
          </a:p>
        </p:txBody>
      </p:sp>
      <p:sp>
        <p:nvSpPr>
          <p:cNvPr id="9" name="文本框 8">
            <a:extLst>
              <a:ext uri="{FF2B5EF4-FFF2-40B4-BE49-F238E27FC236}">
                <a16:creationId xmlns:a16="http://schemas.microsoft.com/office/drawing/2014/main" id="{77721AE3-0BD8-18AD-A726-A3BF16520FD9}"/>
              </a:ext>
            </a:extLst>
          </p:cNvPr>
          <p:cNvSpPr txBox="1"/>
          <p:nvPr/>
        </p:nvSpPr>
        <p:spPr bwMode="auto">
          <a:xfrm>
            <a:off x="634097" y="1305341"/>
            <a:ext cx="588697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altLang="zh-CN" sz="1800" b="1" dirty="0">
                <a:solidFill>
                  <a:schemeClr val="tx1"/>
                </a:solidFill>
              </a:rPr>
              <a:t>Pipeline parallelism </a:t>
            </a:r>
            <a:r>
              <a:rPr lang="en-US" altLang="zh-CN" sz="1800" dirty="0">
                <a:solidFill>
                  <a:schemeClr val="tx1"/>
                </a:solidFill>
              </a:rPr>
              <a:t>s</a:t>
            </a:r>
            <a:r>
              <a:rPr lang="en-US" altLang="zh-CN" sz="1800" dirty="0">
                <a:solidFill>
                  <a:schemeClr val="tx1"/>
                </a:solidFill>
                <a:effectLst/>
              </a:rPr>
              <a:t>plits </a:t>
            </a:r>
            <a:r>
              <a:rPr lang="en-US" altLang="zh-CN" sz="1800" dirty="0">
                <a:solidFill>
                  <a:schemeClr val="tx1"/>
                </a:solidFill>
              </a:rPr>
              <a:t>t</a:t>
            </a:r>
            <a:r>
              <a:rPr lang="en-US" altLang="zh-CN" sz="1800" dirty="0">
                <a:solidFill>
                  <a:schemeClr val="tx1"/>
                </a:solidFill>
                <a:effectLst/>
              </a:rPr>
              <a:t>ransformer layers across devices to form a pipeline. Each device processes a subset of layers, passing outputs to the next device.</a:t>
            </a:r>
          </a:p>
          <a:p>
            <a:pPr marL="285750" indent="-285750">
              <a:buFont typeface="Wingdings" pitchFamily="2" charset="2"/>
              <a:buChar char="Ø"/>
            </a:pPr>
            <a:endParaRPr lang="en-US" altLang="zh-CN" sz="1800" dirty="0">
              <a:solidFill>
                <a:schemeClr val="tx1"/>
              </a:solidFill>
              <a:effectLst/>
            </a:endParaRPr>
          </a:p>
          <a:p>
            <a:pPr marL="285750" indent="-285750">
              <a:buFont typeface="Wingdings" pitchFamily="2" charset="2"/>
              <a:buChar char="Ø"/>
            </a:pPr>
            <a:r>
              <a:rPr lang="en-US" altLang="zh-CN" sz="1800" dirty="0" err="1">
                <a:solidFill>
                  <a:schemeClr val="tx1"/>
                </a:solidFill>
                <a:effectLst/>
              </a:rPr>
              <a:t>Microbatch</a:t>
            </a:r>
            <a:r>
              <a:rPr lang="en-US" altLang="zh-CN" sz="1800" dirty="0">
                <a:solidFill>
                  <a:schemeClr val="tx1"/>
                </a:solidFill>
                <a:effectLst/>
              </a:rPr>
              <a:t>-based (</a:t>
            </a:r>
            <a:r>
              <a:rPr lang="en-US" altLang="zh-CN" sz="1800" dirty="0" err="1">
                <a:solidFill>
                  <a:schemeClr val="tx1"/>
                </a:solidFill>
                <a:effectLst/>
              </a:rPr>
              <a:t>GPipe</a:t>
            </a:r>
            <a:r>
              <a:rPr lang="en-US" altLang="zh-CN" sz="1800" dirty="0">
                <a:solidFill>
                  <a:schemeClr val="tx1"/>
                </a:solidFill>
                <a:effectLst/>
              </a:rPr>
              <a:t>) Splits data into </a:t>
            </a:r>
            <a:r>
              <a:rPr lang="en-US" altLang="zh-CN" sz="1800" dirty="0" err="1">
                <a:solidFill>
                  <a:schemeClr val="tx1"/>
                </a:solidFill>
                <a:effectLst/>
              </a:rPr>
              <a:t>microbatches</a:t>
            </a:r>
            <a:r>
              <a:rPr lang="en-US" altLang="zh-CN" sz="1800" dirty="0">
                <a:solidFill>
                  <a:schemeClr val="tx1"/>
                </a:solidFill>
                <a:effectLst/>
              </a:rPr>
              <a:t>, each device processes one </a:t>
            </a:r>
            <a:r>
              <a:rPr lang="en-US" altLang="zh-CN" sz="1800" dirty="0" err="1">
                <a:solidFill>
                  <a:schemeClr val="tx1"/>
                </a:solidFill>
                <a:effectLst/>
              </a:rPr>
              <a:t>microbatch</a:t>
            </a:r>
            <a:r>
              <a:rPr lang="en-US" altLang="zh-CN" sz="1800" dirty="0">
                <a:solidFill>
                  <a:schemeClr val="tx1"/>
                </a:solidFill>
                <a:effectLst/>
              </a:rPr>
              <a:t> at a time. </a:t>
            </a:r>
          </a:p>
          <a:p>
            <a:pPr marL="285750" indent="-285750">
              <a:buFont typeface="Wingdings" pitchFamily="2" charset="2"/>
              <a:buChar char="Ø"/>
            </a:pPr>
            <a:endParaRPr lang="en-US" altLang="zh-CN" sz="1800" dirty="0">
              <a:solidFill>
                <a:schemeClr val="tx1"/>
              </a:solidFill>
            </a:endParaRPr>
          </a:p>
          <a:p>
            <a:pPr marL="285750" indent="-285750">
              <a:buFont typeface="Wingdings" pitchFamily="2" charset="2"/>
              <a:buChar char="Ø"/>
            </a:pPr>
            <a:r>
              <a:rPr lang="en-US" altLang="zh-CN" sz="1800" dirty="0">
                <a:solidFill>
                  <a:schemeClr val="tx1"/>
                </a:solidFill>
                <a:effectLst/>
              </a:rPr>
              <a:t>The sequential flow can lead to idle time (pipeline bubbles).</a:t>
            </a:r>
          </a:p>
          <a:p>
            <a:pPr marL="285750" indent="-285750">
              <a:buFont typeface="Wingdings" pitchFamily="2" charset="2"/>
              <a:buChar char="Ø"/>
            </a:pPr>
            <a:endParaRPr lang="en-US" altLang="zh-CN" sz="1800" dirty="0">
              <a:solidFill>
                <a:schemeClr val="tx1"/>
              </a:solidFill>
              <a:effectLst/>
            </a:endParaRPr>
          </a:p>
          <a:p>
            <a:pPr marL="285750" indent="-285750">
              <a:buFont typeface="Wingdings" pitchFamily="2" charset="2"/>
              <a:buChar char="Ø"/>
            </a:pPr>
            <a:endParaRPr lang="en-US" altLang="zh-CN" sz="1800" dirty="0">
              <a:solidFill>
                <a:schemeClr val="tx1"/>
              </a:solidFill>
              <a:effectLst/>
            </a:endParaRPr>
          </a:p>
          <a:p>
            <a:pPr marL="285750" indent="-285750">
              <a:buFont typeface="Wingdings" pitchFamily="2" charset="2"/>
              <a:buChar char="Ø"/>
            </a:pPr>
            <a:endParaRPr lang="en-US" altLang="zh-CN" sz="1800" dirty="0">
              <a:solidFill>
                <a:schemeClr val="tx1"/>
              </a:solidFill>
              <a:effectLst/>
            </a:endParaRPr>
          </a:p>
          <a:p>
            <a:pPr marL="285750" indent="-285750">
              <a:buFont typeface="Wingdings" pitchFamily="2" charset="2"/>
              <a:buChar char="Ø"/>
            </a:pPr>
            <a:endParaRPr lang="en-US" altLang="zh-CN" sz="1800" dirty="0">
              <a:solidFill>
                <a:schemeClr val="tx1"/>
              </a:solidFill>
              <a:effectLst/>
            </a:endParaRPr>
          </a:p>
        </p:txBody>
      </p:sp>
      <p:sp>
        <p:nvSpPr>
          <p:cNvPr id="10" name="文本框 9">
            <a:extLst>
              <a:ext uri="{FF2B5EF4-FFF2-40B4-BE49-F238E27FC236}">
                <a16:creationId xmlns:a16="http://schemas.microsoft.com/office/drawing/2014/main" id="{25410CEC-B1AD-3A96-7EF2-49229798A428}"/>
              </a:ext>
            </a:extLst>
          </p:cNvPr>
          <p:cNvSpPr txBox="1"/>
          <p:nvPr/>
        </p:nvSpPr>
        <p:spPr bwMode="auto">
          <a:xfrm>
            <a:off x="558712" y="5620149"/>
            <a:ext cx="110745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dirty="0">
                <a:solidFill>
                  <a:schemeClr val="tx1"/>
                </a:solidFill>
                <a:effectLst/>
              </a:rPr>
              <a:t>Figure (c) is from</a:t>
            </a:r>
            <a:r>
              <a:rPr lang="zh-CN" altLang="en-US" sz="1800" dirty="0">
                <a:solidFill>
                  <a:schemeClr val="tx1"/>
                </a:solidFill>
                <a:effectLst/>
              </a:rPr>
              <a:t> </a:t>
            </a:r>
            <a:r>
              <a:rPr lang="en-US" altLang="zh-CN" sz="1800" i="1" dirty="0">
                <a:solidFill>
                  <a:schemeClr val="tx1"/>
                </a:solidFill>
                <a:effectLst/>
              </a:rPr>
              <a:t>Reference: optimizing distributed training on Frontier for Large Language Model</a:t>
            </a:r>
            <a:endParaRPr lang="zh-CN" altLang="en-US" sz="1800" i="1" dirty="0">
              <a:solidFill>
                <a:schemeClr val="tx1"/>
              </a:solidFill>
            </a:endParaRPr>
          </a:p>
        </p:txBody>
      </p:sp>
    </p:spTree>
    <p:extLst>
      <p:ext uri="{BB962C8B-B14F-4D97-AF65-F5344CB8AC3E}">
        <p14:creationId xmlns:p14="http://schemas.microsoft.com/office/powerpoint/2010/main" val="314693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blinds(horizontal)">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blinds(horizontal)">
                                      <p:cBhvr>
                                        <p:cTn id="1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24FF59C-F0E7-8A06-BBCA-679046D1F77D}"/>
              </a:ext>
            </a:extLst>
          </p:cNvPr>
          <p:cNvSpPr>
            <a:spLocks noGrp="1"/>
          </p:cNvSpPr>
          <p:nvPr>
            <p:ph sz="half" idx="1"/>
          </p:nvPr>
        </p:nvSpPr>
        <p:spPr>
          <a:xfrm>
            <a:off x="605367" y="1124081"/>
            <a:ext cx="9689515" cy="2274695"/>
          </a:xfrm>
        </p:spPr>
        <p:txBody>
          <a:bodyPr/>
          <a:lstStyle/>
          <a:p>
            <a:pPr marL="0" indent="0">
              <a:buNone/>
            </a:pPr>
            <a:r>
              <a:rPr lang="en-US" altLang="zh-CN" dirty="0">
                <a:effectLst/>
                <a:latin typeface="Arial" panose="020B0604020202020204" pitchFamily="34" charset="0"/>
              </a:rPr>
              <a:t>What are Pipeline Bubbles?</a:t>
            </a:r>
          </a:p>
          <a:p>
            <a:r>
              <a:rPr lang="en-US" altLang="zh-CN" dirty="0">
                <a:effectLst/>
                <a:latin typeface="Arial" panose="020B0604020202020204" pitchFamily="34" charset="0"/>
              </a:rPr>
              <a:t>Pipeline bubbles are idle periods in the pipeline where devices wait for data, reducing overall efficiency.</a:t>
            </a:r>
          </a:p>
          <a:p>
            <a:r>
              <a:rPr lang="en-US" altLang="zh-CN" dirty="0">
                <a:effectLst/>
                <a:latin typeface="Arial" panose="020B0604020202020204" pitchFamily="34" charset="0"/>
              </a:rPr>
              <a:t>They occur during the startup and wind-down phases of the pipeline, as devices wait for the first </a:t>
            </a:r>
            <a:r>
              <a:rPr lang="en-US" altLang="zh-CN" dirty="0" err="1">
                <a:effectLst/>
                <a:latin typeface="Arial" panose="020B0604020202020204" pitchFamily="34" charset="0"/>
              </a:rPr>
              <a:t>microbatch</a:t>
            </a:r>
            <a:r>
              <a:rPr lang="en-US" altLang="zh-CN" dirty="0">
                <a:effectLst/>
                <a:latin typeface="Arial" panose="020B0604020202020204" pitchFamily="34" charset="0"/>
              </a:rPr>
              <a:t> to propagate or the last </a:t>
            </a:r>
            <a:r>
              <a:rPr lang="en-US" altLang="zh-CN" dirty="0" err="1">
                <a:effectLst/>
                <a:latin typeface="Arial" panose="020B0604020202020204" pitchFamily="34" charset="0"/>
              </a:rPr>
              <a:t>microbatch</a:t>
            </a:r>
            <a:r>
              <a:rPr lang="en-US" altLang="zh-CN" dirty="0">
                <a:effectLst/>
                <a:latin typeface="Arial" panose="020B0604020202020204" pitchFamily="34" charset="0"/>
              </a:rPr>
              <a:t> to complete.</a:t>
            </a:r>
          </a:p>
          <a:p>
            <a:endParaRPr kumimoji="1" lang="zh-CN" altLang="en-US" dirty="0"/>
          </a:p>
        </p:txBody>
      </p:sp>
      <p:sp>
        <p:nvSpPr>
          <p:cNvPr id="3" name="标题 2">
            <a:extLst>
              <a:ext uri="{FF2B5EF4-FFF2-40B4-BE49-F238E27FC236}">
                <a16:creationId xmlns:a16="http://schemas.microsoft.com/office/drawing/2014/main" id="{A8FD3668-C48B-DD4A-CD68-773D698CAD89}"/>
              </a:ext>
            </a:extLst>
          </p:cNvPr>
          <p:cNvSpPr>
            <a:spLocks noGrp="1"/>
          </p:cNvSpPr>
          <p:nvPr>
            <p:ph type="title"/>
          </p:nvPr>
        </p:nvSpPr>
        <p:spPr/>
        <p:txBody>
          <a:bodyPr/>
          <a:lstStyle/>
          <a:p>
            <a:r>
              <a:rPr lang="en-US" altLang="zh-CN" dirty="0">
                <a:effectLst/>
                <a:latin typeface="Helvetica" pitchFamily="2" charset="0"/>
              </a:rPr>
              <a:t>Pipeline parallelism: Understanding Pipeline Bubbles</a:t>
            </a:r>
            <a:endParaRPr kumimoji="1" lang="zh-CN" altLang="en-US" dirty="0"/>
          </a:p>
        </p:txBody>
      </p:sp>
      <p:pic>
        <p:nvPicPr>
          <p:cNvPr id="14338" name="Picture 2" descr="With the 1F1B schedule, workers can alternate between performing forward and backward passes for different microbatches in steady state.">
            <a:extLst>
              <a:ext uri="{FF2B5EF4-FFF2-40B4-BE49-F238E27FC236}">
                <a16:creationId xmlns:a16="http://schemas.microsoft.com/office/drawing/2014/main" id="{38057284-0F24-45FE-8743-EE6111F67F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5483" r="26540"/>
          <a:stretch/>
        </p:blipFill>
        <p:spPr bwMode="auto">
          <a:xfrm>
            <a:off x="1897118" y="3290533"/>
            <a:ext cx="6679323" cy="227469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D6B86EA-A3A7-555B-F8D3-B583E37542CB}"/>
              </a:ext>
            </a:extLst>
          </p:cNvPr>
          <p:cNvSpPr txBox="1"/>
          <p:nvPr/>
        </p:nvSpPr>
        <p:spPr bwMode="auto">
          <a:xfrm>
            <a:off x="7893559" y="5196046"/>
            <a:ext cx="1560787" cy="246221"/>
          </a:xfrm>
          <a:prstGeom prst="rect">
            <a:avLst/>
          </a:prstGeom>
          <a:solidFill>
            <a:schemeClr val="bg1"/>
          </a:solidFill>
          <a:ln>
            <a:noFill/>
          </a:ln>
          <a:effectLst/>
        </p:spPr>
        <p:txBody>
          <a:bodyPr vert="horz" wrap="square" lIns="0" tIns="0" rIns="0" bIns="0" numCol="1" rtlCol="0" anchor="b" anchorCtr="0" compatLnSpc="1">
            <a:prstTxWarp prst="textNoShape">
              <a:avLst/>
            </a:prstTxWarp>
            <a:spAutoFit/>
          </a:bodyPr>
          <a:lstStyle/>
          <a:p>
            <a:pPr algn="l"/>
            <a:r>
              <a:rPr kumimoji="1" lang="en-US" altLang="zh-CN" sz="1600" b="1" dirty="0">
                <a:solidFill>
                  <a:schemeClr val="tx1"/>
                </a:solidFill>
              </a:rPr>
              <a:t>Backward Pass</a:t>
            </a:r>
            <a:endParaRPr kumimoji="1" lang="zh-CN" altLang="en-US" sz="1600" b="1" dirty="0">
              <a:solidFill>
                <a:schemeClr val="tx1"/>
              </a:solidFill>
            </a:endParaRPr>
          </a:p>
        </p:txBody>
      </p:sp>
    </p:spTree>
    <p:extLst>
      <p:ext uri="{BB962C8B-B14F-4D97-AF65-F5344CB8AC3E}">
        <p14:creationId xmlns:p14="http://schemas.microsoft.com/office/powerpoint/2010/main" val="2911456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9B39B6A-1FDB-5402-0CD8-7079FDEB3664}"/>
              </a:ext>
            </a:extLst>
          </p:cNvPr>
          <p:cNvSpPr>
            <a:spLocks noGrp="1"/>
          </p:cNvSpPr>
          <p:nvPr>
            <p:ph type="title"/>
          </p:nvPr>
        </p:nvSpPr>
        <p:spPr>
          <a:xfrm>
            <a:off x="605368" y="476872"/>
            <a:ext cx="11074576" cy="461665"/>
          </a:xfrm>
        </p:spPr>
        <p:txBody>
          <a:bodyPr/>
          <a:lstStyle/>
          <a:p>
            <a:r>
              <a:rPr kumimoji="1" lang="en-US" altLang="zh-CN" dirty="0"/>
              <a:t>Memory allocation </a:t>
            </a:r>
            <a:r>
              <a:rPr kumimoji="1" lang="en-US" altLang="zh-CN" dirty="0" err="1"/>
              <a:t>comparision</a:t>
            </a:r>
            <a:endParaRPr lang="en-US" dirty="0"/>
          </a:p>
        </p:txBody>
      </p:sp>
      <p:sp>
        <p:nvSpPr>
          <p:cNvPr id="8" name="文本框 7">
            <a:extLst>
              <a:ext uri="{FF2B5EF4-FFF2-40B4-BE49-F238E27FC236}">
                <a16:creationId xmlns:a16="http://schemas.microsoft.com/office/drawing/2014/main" id="{5274A48A-D581-3091-BE5F-626353C13D6E}"/>
              </a:ext>
            </a:extLst>
          </p:cNvPr>
          <p:cNvSpPr txBox="1"/>
          <p:nvPr/>
        </p:nvSpPr>
        <p:spPr bwMode="auto">
          <a:xfrm>
            <a:off x="726807" y="938537"/>
            <a:ext cx="107383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marL="342900" indent="-342900">
              <a:buFont typeface="Wingdings" pitchFamily="2" charset="2"/>
              <a:buChar char="Ø"/>
            </a:pPr>
            <a:r>
              <a:rPr kumimoji="1" lang="en-US" altLang="zh-CN" sz="1800" dirty="0">
                <a:solidFill>
                  <a:schemeClr val="tx1"/>
                </a:solidFill>
              </a:rPr>
              <a:t>Model</a:t>
            </a:r>
            <a:r>
              <a:rPr kumimoji="1" lang="zh-CN" altLang="en-US" sz="1800" dirty="0">
                <a:solidFill>
                  <a:schemeClr val="tx1"/>
                </a:solidFill>
              </a:rPr>
              <a:t> </a:t>
            </a:r>
            <a:r>
              <a:rPr kumimoji="1" lang="en-US" altLang="zh-CN" sz="1800" dirty="0">
                <a:solidFill>
                  <a:schemeClr val="tx1"/>
                </a:solidFill>
              </a:rPr>
              <a:t>parameter: 2-layer Transformer (embedding + 2 transformer + output layer) with </a:t>
            </a:r>
            <a:r>
              <a:rPr lang="en-US" altLang="zh-CN" sz="1800" dirty="0">
                <a:solidFill>
                  <a:schemeClr val="tx1"/>
                </a:solidFill>
                <a:effectLst/>
              </a:rPr>
              <a:t>16,554,768 parameters (size 33.1 MB).</a:t>
            </a:r>
          </a:p>
          <a:p>
            <a:pPr algn="l"/>
            <a:r>
              <a:rPr kumimoji="1" lang="en-US" altLang="zh-CN" sz="1800" dirty="0">
                <a:solidFill>
                  <a:schemeClr val="tx1"/>
                </a:solidFill>
              </a:rPr>
              <a:t> </a:t>
            </a:r>
            <a:endParaRPr kumimoji="1" lang="zh-CN" altLang="en-US" sz="1800" dirty="0">
              <a:solidFill>
                <a:schemeClr val="tx1"/>
              </a:solidFill>
            </a:endParaRPr>
          </a:p>
        </p:txBody>
      </p:sp>
      <p:sp>
        <p:nvSpPr>
          <p:cNvPr id="9" name="文本框 8">
            <a:extLst>
              <a:ext uri="{FF2B5EF4-FFF2-40B4-BE49-F238E27FC236}">
                <a16:creationId xmlns:a16="http://schemas.microsoft.com/office/drawing/2014/main" id="{9F08FC8B-7E44-9CC9-E7F6-82B7E27A22AB}"/>
              </a:ext>
            </a:extLst>
          </p:cNvPr>
          <p:cNvSpPr txBox="1"/>
          <p:nvPr/>
        </p:nvSpPr>
        <p:spPr bwMode="auto">
          <a:xfrm>
            <a:off x="2513373" y="5443897"/>
            <a:ext cx="83423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dirty="0">
                <a:solidFill>
                  <a:schemeClr val="tx1"/>
                </a:solidFill>
                <a:effectLst/>
                <a:latin typeface="Arial" panose="020B0604020202020204" pitchFamily="34" charset="0"/>
              </a:rPr>
              <a:t>Memory Allocation Comparison : Vanilla, Sharded, Tensor, and Pipeline Parallelism(16.5M Parameters, 4 GPUs)</a:t>
            </a:r>
          </a:p>
        </p:txBody>
      </p:sp>
      <p:pic>
        <p:nvPicPr>
          <p:cNvPr id="11" name="图片 10" descr="表格&#10;&#10;AI 生成的内容可能不正确。">
            <a:extLst>
              <a:ext uri="{FF2B5EF4-FFF2-40B4-BE49-F238E27FC236}">
                <a16:creationId xmlns:a16="http://schemas.microsoft.com/office/drawing/2014/main" id="{23E5D969-08DF-1605-E378-2B98E18A9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251" y="1491000"/>
            <a:ext cx="5754810" cy="3997219"/>
          </a:xfrm>
          <a:prstGeom prst="rect">
            <a:avLst/>
          </a:prstGeom>
        </p:spPr>
      </p:pic>
    </p:spTree>
    <p:extLst>
      <p:ext uri="{BB962C8B-B14F-4D97-AF65-F5344CB8AC3E}">
        <p14:creationId xmlns:p14="http://schemas.microsoft.com/office/powerpoint/2010/main" val="833536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6E2AC-2150-1AC1-921F-3266F177AE6E}"/>
              </a:ext>
            </a:extLst>
          </p:cNvPr>
          <p:cNvSpPr>
            <a:spLocks noGrp="1"/>
          </p:cNvSpPr>
          <p:nvPr>
            <p:ph type="title"/>
          </p:nvPr>
        </p:nvSpPr>
        <p:spPr/>
        <p:txBody>
          <a:bodyPr/>
          <a:lstStyle/>
          <a:p>
            <a:r>
              <a:rPr kumimoji="1" lang="en-US" altLang="zh-CN" dirty="0"/>
              <a:t>Content</a:t>
            </a:r>
            <a:r>
              <a:rPr kumimoji="1" lang="zh-CN" altLang="en-US" dirty="0"/>
              <a:t> </a:t>
            </a:r>
          </a:p>
        </p:txBody>
      </p:sp>
      <p:sp>
        <p:nvSpPr>
          <p:cNvPr id="3" name="内容占位符 2">
            <a:extLst>
              <a:ext uri="{FF2B5EF4-FFF2-40B4-BE49-F238E27FC236}">
                <a16:creationId xmlns:a16="http://schemas.microsoft.com/office/drawing/2014/main" id="{D84295A2-2C03-28EC-E3FB-5449966251BE}"/>
              </a:ext>
            </a:extLst>
          </p:cNvPr>
          <p:cNvSpPr>
            <a:spLocks noGrp="1"/>
          </p:cNvSpPr>
          <p:nvPr>
            <p:ph idx="1"/>
          </p:nvPr>
        </p:nvSpPr>
        <p:spPr>
          <a:xfrm>
            <a:off x="967761" y="1385137"/>
            <a:ext cx="11071946" cy="3028748"/>
          </a:xfrm>
        </p:spPr>
        <p:txBody>
          <a:bodyPr/>
          <a:lstStyle/>
          <a:p>
            <a:r>
              <a:rPr kumimoji="1" lang="en-US" altLang="zh-CN" dirty="0"/>
              <a:t>Research Background</a:t>
            </a:r>
            <a:r>
              <a:rPr kumimoji="1" lang="zh-CN" altLang="en-US" dirty="0"/>
              <a:t> </a:t>
            </a:r>
            <a:r>
              <a:rPr kumimoji="1" lang="en-US" altLang="zh-CN" dirty="0"/>
              <a:t>and Introduction</a:t>
            </a:r>
          </a:p>
          <a:p>
            <a:r>
              <a:rPr kumimoji="1" lang="en-US" altLang="zh-CN" dirty="0"/>
              <a:t>Core Distributed Strategies</a:t>
            </a:r>
          </a:p>
          <a:p>
            <a:endParaRPr kumimoji="1" lang="en-US" altLang="zh-CN" dirty="0"/>
          </a:p>
          <a:p>
            <a:r>
              <a:rPr kumimoji="1" lang="en-US" altLang="zh-CN" dirty="0"/>
              <a:t>Practical Applications</a:t>
            </a:r>
          </a:p>
          <a:p>
            <a:pPr lvl="1"/>
            <a:r>
              <a:rPr kumimoji="1" lang="en-US" altLang="zh-CN" dirty="0">
                <a:solidFill>
                  <a:schemeClr val="bg2">
                    <a:lumMod val="75000"/>
                  </a:schemeClr>
                </a:solidFill>
              </a:rPr>
              <a:t>Llama 3</a:t>
            </a:r>
          </a:p>
          <a:p>
            <a:pPr lvl="1"/>
            <a:r>
              <a:rPr kumimoji="1" lang="en-US" altLang="zh-CN" dirty="0">
                <a:solidFill>
                  <a:schemeClr val="bg2">
                    <a:lumMod val="75000"/>
                  </a:schemeClr>
                </a:solidFill>
              </a:rPr>
              <a:t>DeepSeek-V3</a:t>
            </a:r>
          </a:p>
          <a:p>
            <a:pPr lvl="1"/>
            <a:r>
              <a:rPr kumimoji="1" lang="en-US" altLang="zh-CN" dirty="0">
                <a:solidFill>
                  <a:schemeClr val="bg2">
                    <a:lumMod val="75000"/>
                  </a:schemeClr>
                </a:solidFill>
              </a:rPr>
              <a:t>PETALS (Consumer-grade networks)</a:t>
            </a:r>
          </a:p>
          <a:p>
            <a:endParaRPr kumimoji="1" lang="zh-CN" altLang="en-US" dirty="0"/>
          </a:p>
        </p:txBody>
      </p:sp>
    </p:spTree>
    <p:extLst>
      <p:ext uri="{BB962C8B-B14F-4D97-AF65-F5344CB8AC3E}">
        <p14:creationId xmlns:p14="http://schemas.microsoft.com/office/powerpoint/2010/main" val="1387208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669DB-72E7-DF62-AA96-1085C7E8601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2A57098-3D72-8E8C-3423-F42BD4E34FEA}"/>
              </a:ext>
            </a:extLst>
          </p:cNvPr>
          <p:cNvSpPr>
            <a:spLocks noGrp="1"/>
          </p:cNvSpPr>
          <p:nvPr>
            <p:ph type="title"/>
          </p:nvPr>
        </p:nvSpPr>
        <p:spPr/>
        <p:txBody>
          <a:bodyPr/>
          <a:lstStyle/>
          <a:p>
            <a:r>
              <a:rPr kumimoji="1" lang="en-US" altLang="zh-CN" dirty="0"/>
              <a:t>Comparison of different parallelism methods</a:t>
            </a:r>
            <a:endParaRPr kumimoji="1" lang="zh-CN" altLang="en-US" dirty="0"/>
          </a:p>
        </p:txBody>
      </p:sp>
      <p:sp>
        <p:nvSpPr>
          <p:cNvPr id="9" name="文本框 8">
            <a:extLst>
              <a:ext uri="{FF2B5EF4-FFF2-40B4-BE49-F238E27FC236}">
                <a16:creationId xmlns:a16="http://schemas.microsoft.com/office/drawing/2014/main" id="{7073A29C-CF53-8820-DB68-2DE3B2B801D9}"/>
              </a:ext>
            </a:extLst>
          </p:cNvPr>
          <p:cNvSpPr txBox="1"/>
          <p:nvPr/>
        </p:nvSpPr>
        <p:spPr bwMode="auto">
          <a:xfrm>
            <a:off x="975405" y="1900704"/>
            <a:ext cx="10704539"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marL="285750" indent="-285750">
              <a:buFont typeface="Wingdings" pitchFamily="2" charset="2"/>
              <a:buChar char="Ø"/>
            </a:pPr>
            <a:r>
              <a:rPr lang="en-US" altLang="zh-CN" sz="1800" b="1" dirty="0">
                <a:solidFill>
                  <a:schemeClr val="tx1"/>
                </a:solidFill>
              </a:rPr>
              <a:t>Data Parallelism (Vanilla): </a:t>
            </a:r>
            <a:r>
              <a:rPr lang="en-US" altLang="zh-CN" sz="1800" dirty="0">
                <a:solidFill>
                  <a:schemeClr val="tx1"/>
                </a:solidFill>
              </a:rPr>
              <a:t>High memory usage, not scalable for large models, communication bottleneck.</a:t>
            </a:r>
          </a:p>
          <a:p>
            <a:pPr marL="285750" indent="-285750">
              <a:buFont typeface="Wingdings" pitchFamily="2" charset="2"/>
              <a:buChar char="Ø"/>
            </a:pPr>
            <a:endParaRPr lang="en-US" altLang="zh-CN" sz="1800" dirty="0">
              <a:solidFill>
                <a:schemeClr val="tx1"/>
              </a:solidFill>
            </a:endParaRPr>
          </a:p>
          <a:p>
            <a:pPr marL="285750" indent="-285750">
              <a:buFont typeface="Wingdings" pitchFamily="2" charset="2"/>
              <a:buChar char="Ø"/>
            </a:pPr>
            <a:r>
              <a:rPr lang="en-US" altLang="zh-CN" sz="1800" b="1" dirty="0">
                <a:solidFill>
                  <a:schemeClr val="tx1"/>
                </a:solidFill>
                <a:effectLst/>
              </a:rPr>
              <a:t>Data Parallelism (Sharded): </a:t>
            </a:r>
            <a:r>
              <a:rPr lang="en-US" altLang="zh-CN" sz="1800" dirty="0">
                <a:solidFill>
                  <a:schemeClr val="tx1"/>
                </a:solidFill>
              </a:rPr>
              <a:t>High communication, complex implementation, latency-sensitive.</a:t>
            </a:r>
          </a:p>
          <a:p>
            <a:endParaRPr lang="en-US" altLang="zh-CN" sz="1800" dirty="0">
              <a:solidFill>
                <a:schemeClr val="tx1"/>
              </a:solidFill>
              <a:effectLst/>
            </a:endParaRPr>
          </a:p>
          <a:p>
            <a:pPr marL="285750" indent="-285750">
              <a:buFont typeface="Wingdings" pitchFamily="2" charset="2"/>
              <a:buChar char="Ø"/>
            </a:pPr>
            <a:r>
              <a:rPr lang="en-US" altLang="zh-CN" sz="1800" b="1" dirty="0">
                <a:solidFill>
                  <a:schemeClr val="tx1"/>
                </a:solidFill>
                <a:effectLst/>
              </a:rPr>
              <a:t>Model Parallelism (Tensor): </a:t>
            </a:r>
            <a:r>
              <a:rPr lang="en-US" altLang="zh-CN" sz="1800" dirty="0">
                <a:solidFill>
                  <a:schemeClr val="tx1"/>
                </a:solidFill>
              </a:rPr>
              <a:t>High communication, complex tensor splitting, computation overhead.</a:t>
            </a:r>
          </a:p>
          <a:p>
            <a:endParaRPr lang="en-US" altLang="zh-CN" sz="1800" dirty="0">
              <a:solidFill>
                <a:schemeClr val="tx1"/>
              </a:solidFill>
              <a:effectLst/>
            </a:endParaRPr>
          </a:p>
          <a:p>
            <a:pPr marL="285750" indent="-285750">
              <a:buFont typeface="Wingdings" pitchFamily="2" charset="2"/>
              <a:buChar char="Ø"/>
            </a:pPr>
            <a:r>
              <a:rPr lang="en-US" altLang="zh-CN" sz="1800" b="1" dirty="0">
                <a:solidFill>
                  <a:schemeClr val="tx1"/>
                </a:solidFill>
                <a:effectLst/>
              </a:rPr>
              <a:t>Pipeline Parallelism</a:t>
            </a:r>
            <a:r>
              <a:rPr lang="en-US" altLang="zh-CN" sz="1800" dirty="0">
                <a:solidFill>
                  <a:schemeClr val="tx1"/>
                </a:solidFill>
                <a:effectLst/>
              </a:rPr>
              <a:t>: </a:t>
            </a:r>
            <a:r>
              <a:rPr lang="en-US" altLang="zh-CN" sz="1800" dirty="0">
                <a:solidFill>
                  <a:schemeClr val="tx1"/>
                </a:solidFill>
              </a:rPr>
              <a:t>Pipeline bubbles, complex scheduling.</a:t>
            </a:r>
          </a:p>
          <a:p>
            <a:pPr marL="285750" indent="-285750">
              <a:buFont typeface="Wingdings" pitchFamily="2" charset="2"/>
              <a:buChar char="Ø"/>
            </a:pPr>
            <a:endParaRPr lang="en-US" altLang="zh-CN" sz="1800" dirty="0">
              <a:solidFill>
                <a:schemeClr val="tx1"/>
              </a:solidFill>
              <a:effectLst/>
            </a:endParaRPr>
          </a:p>
          <a:p>
            <a:pPr marL="285750" indent="-285750">
              <a:buFont typeface="Wingdings" pitchFamily="2" charset="2"/>
              <a:buChar char="Ø"/>
            </a:pPr>
            <a:endParaRPr lang="en-US" altLang="zh-CN" sz="1800" dirty="0">
              <a:solidFill>
                <a:schemeClr val="tx1"/>
              </a:solidFill>
              <a:effectLst/>
            </a:endParaRPr>
          </a:p>
          <a:p>
            <a:pPr marL="285750" indent="-285750">
              <a:buFont typeface="Wingdings" pitchFamily="2" charset="2"/>
              <a:buChar char="Ø"/>
            </a:pPr>
            <a:endParaRPr lang="en-US" altLang="zh-CN" sz="1800" dirty="0">
              <a:solidFill>
                <a:schemeClr val="tx1"/>
              </a:solidFill>
            </a:endParaRPr>
          </a:p>
        </p:txBody>
      </p:sp>
    </p:spTree>
    <p:extLst>
      <p:ext uri="{BB962C8B-B14F-4D97-AF65-F5344CB8AC3E}">
        <p14:creationId xmlns:p14="http://schemas.microsoft.com/office/powerpoint/2010/main" val="400313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blinds(horizontal)">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blinds(horizontal)">
                                      <p:cBhvr>
                                        <p:cTn id="17" dur="500"/>
                                        <p:tgtEl>
                                          <p:spTgt spid="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xEl>
                                              <p:pRg st="6" end="6"/>
                                            </p:txEl>
                                          </p:spTgt>
                                        </p:tgtEl>
                                        <p:attrNameLst>
                                          <p:attrName>style.visibility</p:attrName>
                                        </p:attrNameLst>
                                      </p:cBhvr>
                                      <p:to>
                                        <p:strVal val="visible"/>
                                      </p:to>
                                    </p:set>
                                    <p:animEffect transition="in" filter="blinds(horizontal)">
                                      <p:cBhvr>
                                        <p:cTn id="22"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E75BE91-0098-4AC6-57C7-667B89DAD922}"/>
              </a:ext>
            </a:extLst>
          </p:cNvPr>
          <p:cNvSpPr>
            <a:spLocks noGrp="1"/>
          </p:cNvSpPr>
          <p:nvPr>
            <p:ph sz="half" idx="1"/>
          </p:nvPr>
        </p:nvSpPr>
        <p:spPr>
          <a:xfrm>
            <a:off x="605368" y="1124081"/>
            <a:ext cx="6919694" cy="3074914"/>
          </a:xfrm>
        </p:spPr>
        <p:txBody>
          <a:bodyPr/>
          <a:lstStyle/>
          <a:p>
            <a:pPr marL="0" indent="0">
              <a:buNone/>
            </a:pPr>
            <a:r>
              <a:rPr lang="en-US" altLang="zh-CN" sz="1800" b="1" dirty="0">
                <a:solidFill>
                  <a:schemeClr val="tx1"/>
                </a:solidFill>
                <a:effectLst/>
              </a:rPr>
              <a:t>Expert Parallelism </a:t>
            </a:r>
            <a:r>
              <a:rPr lang="en-US" altLang="zh-CN" sz="1800" dirty="0">
                <a:solidFill>
                  <a:schemeClr val="tx1"/>
                </a:solidFill>
                <a:effectLst/>
              </a:rPr>
              <a:t>is a distributed training strategy designed for Mixture-of-Experts (</a:t>
            </a:r>
            <a:r>
              <a:rPr lang="en-US" altLang="zh-CN" sz="1800" dirty="0" err="1">
                <a:solidFill>
                  <a:schemeClr val="tx1"/>
                </a:solidFill>
                <a:effectLst/>
              </a:rPr>
              <a:t>MoE</a:t>
            </a:r>
            <a:r>
              <a:rPr lang="en-US" altLang="zh-CN" sz="1800" dirty="0">
                <a:solidFill>
                  <a:schemeClr val="tx1"/>
                </a:solidFill>
                <a:effectLst/>
              </a:rPr>
              <a:t>) models. </a:t>
            </a:r>
          </a:p>
          <a:p>
            <a:endParaRPr lang="en-US" altLang="zh-CN" sz="1800" dirty="0">
              <a:solidFill>
                <a:schemeClr val="tx1"/>
              </a:solidFill>
              <a:effectLst/>
            </a:endParaRPr>
          </a:p>
          <a:p>
            <a:pPr marL="0" indent="0">
              <a:buNone/>
            </a:pPr>
            <a:r>
              <a:rPr lang="en-US" altLang="zh-CN" sz="1800" b="1" dirty="0" err="1">
                <a:solidFill>
                  <a:schemeClr val="tx1"/>
                </a:solidFill>
                <a:effectLst/>
              </a:rPr>
              <a:t>MoE</a:t>
            </a:r>
            <a:r>
              <a:rPr lang="en-US" altLang="zh-CN" sz="1800" b="1" dirty="0">
                <a:solidFill>
                  <a:schemeClr val="tx1"/>
                </a:solidFill>
                <a:effectLst/>
              </a:rPr>
              <a:t> Model Structure</a:t>
            </a:r>
          </a:p>
          <a:p>
            <a:pPr>
              <a:buClr>
                <a:schemeClr val="tx1"/>
              </a:buClr>
              <a:buFont typeface="Wingdings" pitchFamily="2" charset="2"/>
              <a:buChar char="Ø"/>
            </a:pPr>
            <a:r>
              <a:rPr lang="en-US" altLang="zh-CN" sz="1800" dirty="0">
                <a:solidFill>
                  <a:schemeClr val="tx1"/>
                </a:solidFill>
              </a:rPr>
              <a:t>T</a:t>
            </a:r>
            <a:r>
              <a:rPr lang="en-US" altLang="zh-CN" sz="1800" dirty="0">
                <a:solidFill>
                  <a:schemeClr val="tx1"/>
                </a:solidFill>
                <a:effectLst/>
              </a:rPr>
              <a:t>he Feed-Forward Network (FFN) block in a Transformer layer is replaced with an </a:t>
            </a:r>
            <a:r>
              <a:rPr lang="en-US" altLang="zh-CN" sz="1800" dirty="0" err="1">
                <a:solidFill>
                  <a:schemeClr val="tx1"/>
                </a:solidFill>
                <a:effectLst/>
              </a:rPr>
              <a:t>MoE</a:t>
            </a:r>
            <a:r>
              <a:rPr lang="en-US" altLang="zh-CN" sz="1800" dirty="0">
                <a:solidFill>
                  <a:schemeClr val="tx1"/>
                </a:solidFill>
                <a:effectLst/>
              </a:rPr>
              <a:t> layer.</a:t>
            </a:r>
          </a:p>
          <a:p>
            <a:pPr>
              <a:buClr>
                <a:schemeClr val="tx1"/>
              </a:buClr>
              <a:buFont typeface="Wingdings" pitchFamily="2" charset="2"/>
              <a:buChar char="Ø"/>
            </a:pPr>
            <a:r>
              <a:rPr lang="en-US" altLang="zh-CN" sz="1800" dirty="0">
                <a:solidFill>
                  <a:schemeClr val="tx1"/>
                </a:solidFill>
                <a:effectLst/>
              </a:rPr>
              <a:t>The </a:t>
            </a:r>
            <a:r>
              <a:rPr lang="en-US" altLang="zh-CN" sz="1800" dirty="0" err="1">
                <a:solidFill>
                  <a:schemeClr val="tx1"/>
                </a:solidFill>
                <a:effectLst/>
              </a:rPr>
              <a:t>MoE</a:t>
            </a:r>
            <a:r>
              <a:rPr lang="en-US" altLang="zh-CN" sz="1800" dirty="0">
                <a:solidFill>
                  <a:schemeClr val="tx1"/>
                </a:solidFill>
                <a:effectLst/>
              </a:rPr>
              <a:t> layer contains multiple “experts,” each being a small FFN subnetwork.</a:t>
            </a:r>
            <a:endParaRPr kumimoji="1" lang="en-US" altLang="zh-CN" sz="1800" dirty="0"/>
          </a:p>
          <a:p>
            <a:pPr marL="0" indent="0">
              <a:buNone/>
            </a:pPr>
            <a:endParaRPr kumimoji="1" lang="zh-CN" altLang="en-US" sz="1800" dirty="0"/>
          </a:p>
        </p:txBody>
      </p:sp>
      <p:sp>
        <p:nvSpPr>
          <p:cNvPr id="5" name="标题 2">
            <a:extLst>
              <a:ext uri="{FF2B5EF4-FFF2-40B4-BE49-F238E27FC236}">
                <a16:creationId xmlns:a16="http://schemas.microsoft.com/office/drawing/2014/main" id="{77A483C1-BB95-ECA4-C901-D25E74CA2B69}"/>
              </a:ext>
            </a:extLst>
          </p:cNvPr>
          <p:cNvSpPr>
            <a:spLocks noGrp="1"/>
          </p:cNvSpPr>
          <p:nvPr>
            <p:ph type="title"/>
          </p:nvPr>
        </p:nvSpPr>
        <p:spPr>
          <a:xfrm>
            <a:off x="558712" y="474345"/>
            <a:ext cx="11074576" cy="461665"/>
          </a:xfrm>
        </p:spPr>
        <p:txBody>
          <a:bodyPr/>
          <a:lstStyle/>
          <a:p>
            <a:r>
              <a:rPr kumimoji="1" lang="en-US" altLang="zh-CN" dirty="0"/>
              <a:t>Model parallelism: Expert parallelism</a:t>
            </a:r>
            <a:endParaRPr kumimoji="1" lang="zh-CN" altLang="en-US" dirty="0"/>
          </a:p>
        </p:txBody>
      </p:sp>
      <p:pic>
        <p:nvPicPr>
          <p:cNvPr id="6" name="内容占位符 4" descr="图示&#10;&#10;AI 生成的内容可能不正确。">
            <a:extLst>
              <a:ext uri="{FF2B5EF4-FFF2-40B4-BE49-F238E27FC236}">
                <a16:creationId xmlns:a16="http://schemas.microsoft.com/office/drawing/2014/main" id="{FEB0544D-44D5-FB8F-CDC7-CC0A884614BC}"/>
              </a:ext>
            </a:extLst>
          </p:cNvPr>
          <p:cNvPicPr>
            <a:picLocks noChangeAspect="1"/>
          </p:cNvPicPr>
          <p:nvPr/>
        </p:nvPicPr>
        <p:blipFill rotWithShape="1">
          <a:blip r:embed="rId2">
            <a:extLst>
              <a:ext uri="{28A0092B-C50C-407E-A947-70E740481C1C}">
                <a14:useLocalDpi xmlns:a14="http://schemas.microsoft.com/office/drawing/2010/main" val="0"/>
              </a:ext>
            </a:extLst>
          </a:blip>
          <a:srcRect b="15739"/>
          <a:stretch/>
        </p:blipFill>
        <p:spPr bwMode="auto">
          <a:xfrm>
            <a:off x="7225259" y="902311"/>
            <a:ext cx="3857096" cy="4534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a:extLst>
              <a:ext uri="{FF2B5EF4-FFF2-40B4-BE49-F238E27FC236}">
                <a16:creationId xmlns:a16="http://schemas.microsoft.com/office/drawing/2014/main" id="{D5D55AF9-BE7E-17A8-747D-AD8F8A0169E6}"/>
              </a:ext>
            </a:extLst>
          </p:cNvPr>
          <p:cNvSpPr txBox="1"/>
          <p:nvPr/>
        </p:nvSpPr>
        <p:spPr bwMode="auto">
          <a:xfrm>
            <a:off x="7665720" y="5371446"/>
            <a:ext cx="315468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r>
              <a:rPr kumimoji="1" lang="en-US" altLang="zh-CN" sz="1400" i="1" dirty="0">
                <a:solidFill>
                  <a:schemeClr val="tx1"/>
                </a:solidFill>
              </a:rPr>
              <a:t>Reference: Fig 9</a:t>
            </a:r>
            <a:r>
              <a:rPr kumimoji="1" lang="zh-CN" altLang="en-US" sz="1400" i="1" dirty="0">
                <a:solidFill>
                  <a:schemeClr val="tx1"/>
                </a:solidFill>
              </a:rPr>
              <a:t> </a:t>
            </a:r>
            <a:r>
              <a:rPr kumimoji="1" lang="en-US" altLang="zh-CN" sz="1400" i="1" dirty="0">
                <a:solidFill>
                  <a:schemeClr val="tx1"/>
                </a:solidFill>
              </a:rPr>
              <a:t>of </a:t>
            </a:r>
            <a:r>
              <a:rPr lang="en-US" altLang="zh-CN" i="1" dirty="0">
                <a:solidFill>
                  <a:schemeClr val="tx1"/>
                </a:solidFill>
                <a:effectLst/>
                <a:latin typeface="Helvetica" pitchFamily="2" charset="0"/>
              </a:rPr>
              <a:t>Efficient Training of Large Language Models on Distributed Infrastructures: A Survey</a:t>
            </a:r>
          </a:p>
          <a:p>
            <a:pPr algn="l"/>
            <a:r>
              <a:rPr kumimoji="1" lang="en-US" altLang="zh-CN" sz="1400" i="1" dirty="0">
                <a:solidFill>
                  <a:schemeClr val="tx1"/>
                </a:solidFill>
              </a:rPr>
              <a:t> </a:t>
            </a:r>
            <a:endParaRPr kumimoji="1" lang="zh-CN" altLang="en-US" sz="1400" i="1" dirty="0">
              <a:solidFill>
                <a:schemeClr val="tx1"/>
              </a:solidFill>
            </a:endParaRPr>
          </a:p>
        </p:txBody>
      </p:sp>
    </p:spTree>
    <p:extLst>
      <p:ext uri="{BB962C8B-B14F-4D97-AF65-F5344CB8AC3E}">
        <p14:creationId xmlns:p14="http://schemas.microsoft.com/office/powerpoint/2010/main" val="102096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linds(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blinds(horizontal)">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blinds(horizontal)">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72E3E-796D-5864-4FF9-BCC7F1D84C3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03D901C-98EC-F57F-26B0-DED0EDE17C76}"/>
              </a:ext>
            </a:extLst>
          </p:cNvPr>
          <p:cNvSpPr>
            <a:spLocks noGrp="1"/>
          </p:cNvSpPr>
          <p:nvPr>
            <p:ph type="title"/>
          </p:nvPr>
        </p:nvSpPr>
        <p:spPr>
          <a:xfrm>
            <a:off x="558712" y="474345"/>
            <a:ext cx="11074576" cy="461665"/>
          </a:xfrm>
        </p:spPr>
        <p:txBody>
          <a:bodyPr/>
          <a:lstStyle/>
          <a:p>
            <a:r>
              <a:rPr kumimoji="1" lang="en-US" altLang="zh-CN" dirty="0"/>
              <a:t>Expert parallelism</a:t>
            </a:r>
            <a:endParaRPr kumimoji="1" lang="zh-CN" altLang="en-US" dirty="0"/>
          </a:p>
        </p:txBody>
      </p:sp>
      <p:pic>
        <p:nvPicPr>
          <p:cNvPr id="5" name="内容占位符 4" descr="图示&#10;&#10;AI 生成的内容可能不正确。">
            <a:extLst>
              <a:ext uri="{FF2B5EF4-FFF2-40B4-BE49-F238E27FC236}">
                <a16:creationId xmlns:a16="http://schemas.microsoft.com/office/drawing/2014/main" id="{994ED150-8146-90F5-66BC-FF1D5C9CEAE5}"/>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478" b="17608"/>
          <a:stretch/>
        </p:blipFill>
        <p:spPr>
          <a:xfrm>
            <a:off x="6885708" y="1115781"/>
            <a:ext cx="3965275" cy="4626438"/>
          </a:xfrm>
        </p:spPr>
      </p:pic>
      <p:sp>
        <p:nvSpPr>
          <p:cNvPr id="8" name="文本框 7">
            <a:extLst>
              <a:ext uri="{FF2B5EF4-FFF2-40B4-BE49-F238E27FC236}">
                <a16:creationId xmlns:a16="http://schemas.microsoft.com/office/drawing/2014/main" id="{7C179992-4A8B-38AA-46E0-51C23AB4AE7E}"/>
              </a:ext>
            </a:extLst>
          </p:cNvPr>
          <p:cNvSpPr txBox="1"/>
          <p:nvPr/>
        </p:nvSpPr>
        <p:spPr bwMode="auto">
          <a:xfrm>
            <a:off x="558712" y="1120676"/>
            <a:ext cx="671372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ltLang="zh-CN" sz="1800" dirty="0">
              <a:solidFill>
                <a:schemeClr val="tx1"/>
              </a:solidFill>
              <a:effectLst/>
            </a:endParaRPr>
          </a:p>
          <a:p>
            <a:r>
              <a:rPr lang="en-US" altLang="zh-CN" sz="1800" b="1" dirty="0">
                <a:solidFill>
                  <a:schemeClr val="tx1"/>
                </a:solidFill>
                <a:effectLst/>
              </a:rPr>
              <a:t>Role of Expert Parallelism</a:t>
            </a:r>
          </a:p>
          <a:p>
            <a:pPr marL="342900" indent="-342900" rtl="0">
              <a:buFont typeface="Wingdings" pitchFamily="2" charset="2"/>
              <a:buChar char="Ø"/>
            </a:pPr>
            <a:r>
              <a:rPr lang="en-US" altLang="zh-CN" sz="1800" dirty="0" err="1">
                <a:solidFill>
                  <a:schemeClr val="tx1"/>
                </a:solidFill>
                <a:effectLst/>
              </a:rPr>
              <a:t>MoE</a:t>
            </a:r>
            <a:r>
              <a:rPr lang="en-US" altLang="zh-CN" sz="1800" dirty="0">
                <a:solidFill>
                  <a:schemeClr val="tx1"/>
                </a:solidFill>
                <a:effectLst/>
              </a:rPr>
              <a:t> Layer: Replaces </a:t>
            </a:r>
            <a:r>
              <a:rPr lang="en-US" altLang="zh-CN" sz="1800" dirty="0">
                <a:solidFill>
                  <a:schemeClr val="tx1"/>
                </a:solidFill>
              </a:rPr>
              <a:t>the </a:t>
            </a:r>
            <a:r>
              <a:rPr lang="en-US" altLang="zh-CN" sz="1800" dirty="0">
                <a:solidFill>
                  <a:schemeClr val="tx1"/>
                </a:solidFill>
                <a:effectLst/>
              </a:rPr>
              <a:t>FFN in Transformers, containing multiple experts. </a:t>
            </a:r>
          </a:p>
          <a:p>
            <a:pPr marL="342900" indent="-342900" rtl="0">
              <a:buFont typeface="Wingdings" pitchFamily="2" charset="2"/>
              <a:buChar char="Ø"/>
            </a:pPr>
            <a:r>
              <a:rPr lang="en-US" altLang="zh-CN" sz="1800" dirty="0">
                <a:solidFill>
                  <a:schemeClr val="tx1"/>
                </a:solidFill>
                <a:effectLst/>
              </a:rPr>
              <a:t>Gating: Selects 1-2 experts per token. </a:t>
            </a:r>
          </a:p>
          <a:p>
            <a:pPr marL="342900" indent="-342900" rtl="0">
              <a:buFont typeface="Wingdings" pitchFamily="2" charset="2"/>
              <a:buChar char="Ø"/>
            </a:pPr>
            <a:r>
              <a:rPr lang="en-US" altLang="zh-CN" sz="1800" dirty="0">
                <a:solidFill>
                  <a:schemeClr val="tx1"/>
                </a:solidFill>
              </a:rPr>
              <a:t>Token Dispatching: Uses All-to-All communication to send tokens to devices hosting their assigned experts.</a:t>
            </a:r>
          </a:p>
          <a:p>
            <a:pPr marL="342900" indent="-342900" rtl="0">
              <a:buFont typeface="Wingdings" pitchFamily="2" charset="2"/>
              <a:buChar char="Ø"/>
            </a:pPr>
            <a:r>
              <a:rPr lang="en-US" altLang="zh-CN" sz="1800" dirty="0">
                <a:solidFill>
                  <a:schemeClr val="tx1"/>
                </a:solidFill>
              </a:rPr>
              <a:t> Expert Computation: Devices process tokens using local experts.</a:t>
            </a:r>
          </a:p>
          <a:p>
            <a:pPr marL="342900" indent="-342900" rtl="0">
              <a:buFont typeface="Wingdings" pitchFamily="2" charset="2"/>
              <a:buChar char="Ø"/>
            </a:pPr>
            <a:r>
              <a:rPr lang="en-US" altLang="zh-CN" sz="1800" dirty="0">
                <a:solidFill>
                  <a:schemeClr val="tx1"/>
                </a:solidFill>
              </a:rPr>
              <a:t> Result Collection: Collects results via All-to-All communication.</a:t>
            </a:r>
          </a:p>
          <a:p>
            <a:pPr marL="342900" indent="-342900" rtl="0">
              <a:buFont typeface="Wingdings" pitchFamily="2" charset="2"/>
              <a:buChar char="Ø"/>
            </a:pPr>
            <a:r>
              <a:rPr lang="en-US" altLang="zh-CN" sz="1800" dirty="0">
                <a:solidFill>
                  <a:schemeClr val="tx1"/>
                </a:solidFill>
              </a:rPr>
              <a:t>Output Aggregation: Combines expert outputs (weighted by gating scores) for the next layer.</a:t>
            </a:r>
          </a:p>
          <a:p>
            <a:endParaRPr lang="en-US" altLang="zh-CN" sz="1800" dirty="0">
              <a:solidFill>
                <a:schemeClr val="tx1"/>
              </a:solidFill>
              <a:effectLst/>
            </a:endParaRPr>
          </a:p>
        </p:txBody>
      </p:sp>
    </p:spTree>
    <p:extLst>
      <p:ext uri="{BB962C8B-B14F-4D97-AF65-F5344CB8AC3E}">
        <p14:creationId xmlns:p14="http://schemas.microsoft.com/office/powerpoint/2010/main" val="391206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linds(horizontal)">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blinds(horizontal)">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blinds(horizontal)">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blinds(horizontal)">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blinds(horizontal)">
                                      <p:cBhvr>
                                        <p:cTn id="32" dur="500"/>
                                        <p:tgtEl>
                                          <p:spTgt spid="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blinds(horizontal)">
                                      <p:cBhvr>
                                        <p:cTn id="37"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F351E-DF35-9149-AFD3-9049E6E9CED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D2AE8FEB-A7E6-F166-E60D-D891A3927B83}"/>
              </a:ext>
            </a:extLst>
          </p:cNvPr>
          <p:cNvSpPr>
            <a:spLocks noGrp="1"/>
          </p:cNvSpPr>
          <p:nvPr>
            <p:ph type="title"/>
          </p:nvPr>
        </p:nvSpPr>
        <p:spPr>
          <a:xfrm>
            <a:off x="558712" y="474345"/>
            <a:ext cx="11074576" cy="461665"/>
          </a:xfrm>
        </p:spPr>
        <p:txBody>
          <a:bodyPr/>
          <a:lstStyle/>
          <a:p>
            <a:r>
              <a:rPr kumimoji="1" lang="en-US" altLang="zh-CN" dirty="0"/>
              <a:t>Sequence parallelism</a:t>
            </a:r>
            <a:endParaRPr kumimoji="1" lang="zh-CN" altLang="en-US" dirty="0"/>
          </a:p>
        </p:txBody>
      </p:sp>
      <mc:AlternateContent xmlns:mc="http://schemas.openxmlformats.org/markup-compatibility/2006">
        <mc:Choice xmlns:a14="http://schemas.microsoft.com/office/drawing/2010/main" Requires="a14">
          <p:sp>
            <p:nvSpPr>
              <p:cNvPr id="9" name="内容占位符 8">
                <a:extLst>
                  <a:ext uri="{FF2B5EF4-FFF2-40B4-BE49-F238E27FC236}">
                    <a16:creationId xmlns:a16="http://schemas.microsoft.com/office/drawing/2014/main" id="{10873597-9108-8261-6414-31626C3AB203}"/>
                  </a:ext>
                </a:extLst>
              </p:cNvPr>
              <p:cNvSpPr>
                <a:spLocks noGrp="1"/>
              </p:cNvSpPr>
              <p:nvPr>
                <p:ph sz="half" idx="1"/>
              </p:nvPr>
            </p:nvSpPr>
            <p:spPr>
              <a:xfrm>
                <a:off x="717451" y="1124081"/>
                <a:ext cx="10466363" cy="4053708"/>
              </a:xfrm>
            </p:spPr>
            <p:txBody>
              <a:bodyPr/>
              <a:lstStyle/>
              <a:p>
                <a:pPr>
                  <a:buClr>
                    <a:schemeClr val="tx1"/>
                  </a:buClr>
                  <a:buFont typeface="Wingdings" pitchFamily="2" charset="2"/>
                  <a:buChar char="Ø"/>
                </a:pPr>
                <a:r>
                  <a:rPr lang="en-US" altLang="zh-CN" sz="1800" b="1" dirty="0">
                    <a:effectLst/>
                    <a:latin typeface="Arial" panose="020B0604020202020204" pitchFamily="34" charset="0"/>
                  </a:rPr>
                  <a:t>Sequence</a:t>
                </a:r>
                <a:r>
                  <a:rPr lang="zh-CN" altLang="en-US" sz="1800" b="1" dirty="0">
                    <a:effectLst/>
                    <a:latin typeface="Arial" panose="020B0604020202020204" pitchFamily="34" charset="0"/>
                  </a:rPr>
                  <a:t> </a:t>
                </a:r>
                <a:r>
                  <a:rPr lang="en-US" altLang="zh-CN" sz="1800" b="1" dirty="0">
                    <a:effectLst/>
                    <a:latin typeface="Arial" panose="020B0604020202020204" pitchFamily="34" charset="0"/>
                  </a:rPr>
                  <a:t>parallelism </a:t>
                </a:r>
                <a:r>
                  <a:rPr lang="en-US" altLang="zh-CN" sz="1800" dirty="0">
                    <a:latin typeface="Arial" panose="020B0604020202020204" pitchFamily="34" charset="0"/>
                  </a:rPr>
                  <a:t>d</a:t>
                </a:r>
                <a:r>
                  <a:rPr lang="en-US" altLang="zh-CN" sz="1800" dirty="0">
                    <a:effectLst/>
                    <a:latin typeface="Arial" panose="020B0604020202020204" pitchFamily="34" charset="0"/>
                  </a:rPr>
                  <a:t>istributes the input sequence across devices to reduce memory usage, with each device processes a subset of the sequence.</a:t>
                </a:r>
              </a:p>
              <a:p>
                <a:pPr>
                  <a:buClr>
                    <a:schemeClr val="tx1"/>
                  </a:buClr>
                  <a:buFont typeface="Wingdings" pitchFamily="2" charset="2"/>
                  <a:buChar char="Ø"/>
                </a:pPr>
                <a:r>
                  <a:rPr lang="en-US" altLang="zh-CN" sz="1800" b="1" dirty="0">
                    <a:effectLst/>
                    <a:latin typeface="Arial" panose="020B0604020202020204" pitchFamily="34" charset="0"/>
                  </a:rPr>
                  <a:t>How It Works </a:t>
                </a:r>
              </a:p>
              <a:p>
                <a:pPr marL="417512" lvl="1" indent="0">
                  <a:buNone/>
                </a:pPr>
                <a:r>
                  <a:rPr lang="en-US" altLang="zh-CN" dirty="0">
                    <a:solidFill>
                      <a:schemeClr val="tx1"/>
                    </a:solidFill>
                    <a:effectLst/>
                    <a:latin typeface="Arial" panose="020B0604020202020204" pitchFamily="34" charset="0"/>
                  </a:rPr>
                  <a:t>Sequence Splitting: Splits sequence </a:t>
                </a:r>
                <a14:m>
                  <m:oMath xmlns:m="http://schemas.openxmlformats.org/officeDocument/2006/math">
                    <m:r>
                      <a:rPr lang="en-US" altLang="zh-CN" i="1" dirty="0" smtClean="0">
                        <a:solidFill>
                          <a:schemeClr val="tx1"/>
                        </a:solidFill>
                        <a:effectLst/>
                        <a:latin typeface="Cambria Math" panose="02040503050406030204" pitchFamily="18" charset="0"/>
                      </a:rPr>
                      <m:t>𝑋</m:t>
                    </m:r>
                  </m:oMath>
                </a14:m>
                <a:r>
                  <a:rPr lang="en-US" altLang="zh-CN" dirty="0">
                    <a:solidFill>
                      <a:schemeClr val="tx1"/>
                    </a:solidFill>
                    <a:effectLst/>
                    <a:latin typeface="Arial" panose="020B0604020202020204" pitchFamily="34" charset="0"/>
                  </a:rPr>
                  <a:t> by sequence dimension. </a:t>
                </a:r>
              </a:p>
              <a:p>
                <a:pPr marL="417512" lvl="1" indent="0">
                  <a:buNone/>
                </a:pPr>
                <a:r>
                  <a:rPr lang="en-US" altLang="zh-CN" dirty="0">
                    <a:solidFill>
                      <a:schemeClr val="tx1"/>
                    </a:solidFill>
                    <a:effectLst/>
                    <a:latin typeface="Arial" panose="020B0604020202020204" pitchFamily="34" charset="0"/>
                  </a:rPr>
                  <a:t>Attention: Compute </a:t>
                </a:r>
                <a14:m>
                  <m:oMath xmlns:m="http://schemas.openxmlformats.org/officeDocument/2006/math">
                    <m:sSub>
                      <m:sSubPr>
                        <m:ctrlPr>
                          <a:rPr lang="en-US" altLang="zh-CN" b="0" i="1" smtClean="0">
                            <a:solidFill>
                              <a:schemeClr val="tx1"/>
                            </a:solidFill>
                            <a:effectLst/>
                            <a:latin typeface="Cambria Math" panose="02040503050406030204" pitchFamily="18" charset="0"/>
                          </a:rPr>
                        </m:ctrlPr>
                      </m:sSubPr>
                      <m:e>
                        <m:r>
                          <a:rPr lang="en-US" altLang="zh-CN" b="0" i="1" smtClean="0">
                            <a:solidFill>
                              <a:schemeClr val="tx1"/>
                            </a:solidFill>
                            <a:effectLst/>
                            <a:latin typeface="Cambria Math" panose="02040503050406030204" pitchFamily="18" charset="0"/>
                          </a:rPr>
                          <m:t>𝑄</m:t>
                        </m:r>
                      </m:e>
                      <m:sub>
                        <m:r>
                          <a:rPr lang="en-US" altLang="zh-CN" b="0" i="1" smtClean="0">
                            <a:solidFill>
                              <a:schemeClr val="tx1"/>
                            </a:solidFill>
                            <a:effectLst/>
                            <a:latin typeface="Cambria Math" panose="02040503050406030204" pitchFamily="18" charset="0"/>
                          </a:rPr>
                          <m:t>𝑖</m:t>
                        </m:r>
                      </m:sub>
                    </m:sSub>
                    <m:r>
                      <a:rPr lang="en-US" altLang="zh-CN" b="0" i="1" smtClean="0">
                        <a:solidFill>
                          <a:schemeClr val="tx1"/>
                        </a:solidFill>
                        <a:effectLst/>
                        <a:latin typeface="Cambria Math" panose="02040503050406030204" pitchFamily="18" charset="0"/>
                      </a:rPr>
                      <m:t>=</m:t>
                    </m:r>
                    <m:sSub>
                      <m:sSubPr>
                        <m:ctrlPr>
                          <a:rPr lang="en-US" altLang="zh-CN" b="0" i="1" smtClean="0">
                            <a:solidFill>
                              <a:schemeClr val="tx1"/>
                            </a:solidFill>
                            <a:effectLst/>
                            <a:latin typeface="Cambria Math" panose="02040503050406030204" pitchFamily="18" charset="0"/>
                          </a:rPr>
                        </m:ctrlPr>
                      </m:sSubPr>
                      <m:e>
                        <m:r>
                          <a:rPr lang="en-US" altLang="zh-CN" b="0" i="1" smtClean="0">
                            <a:solidFill>
                              <a:schemeClr val="tx1"/>
                            </a:solidFill>
                            <a:effectLst/>
                            <a:latin typeface="Cambria Math" panose="02040503050406030204" pitchFamily="18" charset="0"/>
                          </a:rPr>
                          <m:t>𝑋</m:t>
                        </m:r>
                      </m:e>
                      <m:sub>
                        <m:r>
                          <a:rPr lang="en-US" altLang="zh-CN" b="0" i="1" smtClean="0">
                            <a:solidFill>
                              <a:schemeClr val="tx1"/>
                            </a:solidFill>
                            <a:effectLst/>
                            <a:latin typeface="Cambria Math" panose="02040503050406030204" pitchFamily="18" charset="0"/>
                          </a:rPr>
                          <m:t>𝑖</m:t>
                        </m:r>
                      </m:sub>
                    </m:sSub>
                    <m:sSub>
                      <m:sSubPr>
                        <m:ctrlPr>
                          <a:rPr lang="en-US" altLang="zh-CN" b="0" i="1" smtClean="0">
                            <a:solidFill>
                              <a:schemeClr val="tx1"/>
                            </a:solidFill>
                            <a:effectLst/>
                            <a:latin typeface="Cambria Math" panose="02040503050406030204" pitchFamily="18" charset="0"/>
                          </a:rPr>
                        </m:ctrlPr>
                      </m:sSubPr>
                      <m:e>
                        <m:r>
                          <a:rPr lang="en-US" altLang="zh-CN" b="0" i="1" smtClean="0">
                            <a:solidFill>
                              <a:schemeClr val="tx1"/>
                            </a:solidFill>
                            <a:effectLst/>
                            <a:latin typeface="Cambria Math" panose="02040503050406030204" pitchFamily="18" charset="0"/>
                          </a:rPr>
                          <m:t>𝑊</m:t>
                        </m:r>
                      </m:e>
                      <m:sub>
                        <m:r>
                          <a:rPr lang="en-US" altLang="zh-CN" b="0" i="1" smtClean="0">
                            <a:solidFill>
                              <a:schemeClr val="tx1"/>
                            </a:solidFill>
                            <a:effectLst/>
                            <a:latin typeface="Cambria Math" panose="02040503050406030204" pitchFamily="18" charset="0"/>
                          </a:rPr>
                          <m:t>𝑄</m:t>
                        </m:r>
                      </m:sub>
                    </m:sSub>
                  </m:oMath>
                </a14:m>
                <a:r>
                  <a:rPr lang="en-US" altLang="zh-CN" dirty="0">
                    <a:solidFill>
                      <a:schemeClr val="tx1"/>
                    </a:solidFill>
                    <a:effectLst/>
                    <a:latin typeface="Arial" panose="020B0604020202020204" pitchFamily="34" charset="0"/>
                  </a:rPr>
                  <a:t>,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𝐾</m:t>
                        </m:r>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𝑋</m:t>
                        </m:r>
                      </m:e>
                      <m:sub>
                        <m:r>
                          <a:rPr lang="en-US" altLang="zh-CN" i="1">
                            <a:solidFill>
                              <a:schemeClr val="tx1"/>
                            </a:solidFill>
                            <a:latin typeface="Cambria Math" panose="02040503050406030204" pitchFamily="18" charset="0"/>
                          </a:rPr>
                          <m:t>𝑖</m:t>
                        </m:r>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𝑊</m:t>
                        </m:r>
                      </m:e>
                      <m:sub>
                        <m:r>
                          <a:rPr lang="en-US" altLang="zh-CN" b="0" i="1" smtClean="0">
                            <a:solidFill>
                              <a:schemeClr val="tx1"/>
                            </a:solidFill>
                            <a:latin typeface="Cambria Math" panose="02040503050406030204" pitchFamily="18" charset="0"/>
                          </a:rPr>
                          <m:t>𝐾</m:t>
                        </m:r>
                      </m:sub>
                    </m:sSub>
                    <m:r>
                      <a:rPr lang="en-US" altLang="zh-CN" i="1">
                        <a:solidFill>
                          <a:schemeClr val="tx1"/>
                        </a:solidFill>
                        <a:latin typeface="Cambria Math" panose="02040503050406030204" pitchFamily="18" charset="0"/>
                      </a:rPr>
                      <m:t> </m:t>
                    </m:r>
                  </m:oMath>
                </a14:m>
                <a:r>
                  <a:rPr lang="en-US" altLang="zh-CN" dirty="0">
                    <a:solidFill>
                      <a:schemeClr val="tx1"/>
                    </a:solidFill>
                    <a:effectLst/>
                    <a:latin typeface="Arial" panose="020B0604020202020204" pitchFamily="34" charset="0"/>
                  </a:rPr>
                  <a:t>, </a:t>
                </a:r>
                <a14:m>
                  <m:oMath xmlns:m="http://schemas.openxmlformats.org/officeDocument/2006/math">
                    <m:r>
                      <a:rPr lang="en-US" altLang="zh-CN" b="0" i="1" smtClean="0">
                        <a:solidFill>
                          <a:schemeClr val="tx1"/>
                        </a:solidFill>
                        <a:effectLst/>
                        <a:latin typeface="Cambria Math" panose="02040503050406030204" pitchFamily="18" charset="0"/>
                      </a:rPr>
                      <m:t>𝑉</m:t>
                    </m:r>
                    <m:r>
                      <a:rPr lang="en-US" altLang="zh-CN" b="0" i="1" smtClean="0">
                        <a:solidFill>
                          <a:schemeClr val="tx1"/>
                        </a:solidFill>
                        <a:effectLst/>
                        <a:latin typeface="Cambria Math" panose="02040503050406030204" pitchFamily="18" charset="0"/>
                      </a:rPr>
                      <m:t>=</m:t>
                    </m:r>
                    <m:sSub>
                      <m:sSubPr>
                        <m:ctrlPr>
                          <a:rPr lang="en-US" altLang="zh-CN" b="0" i="1" smtClean="0">
                            <a:solidFill>
                              <a:schemeClr val="tx1"/>
                            </a:solidFill>
                            <a:effectLst/>
                            <a:latin typeface="Cambria Math" panose="02040503050406030204" pitchFamily="18" charset="0"/>
                          </a:rPr>
                        </m:ctrlPr>
                      </m:sSubPr>
                      <m:e>
                        <m:r>
                          <a:rPr lang="en-US" altLang="zh-CN" b="0" i="1" smtClean="0">
                            <a:solidFill>
                              <a:schemeClr val="tx1"/>
                            </a:solidFill>
                            <a:effectLst/>
                            <a:latin typeface="Cambria Math" panose="02040503050406030204" pitchFamily="18" charset="0"/>
                          </a:rPr>
                          <m:t>𝑋</m:t>
                        </m:r>
                      </m:e>
                      <m:sub>
                        <m:r>
                          <a:rPr lang="en-US" altLang="zh-CN" b="0" i="1" smtClean="0">
                            <a:solidFill>
                              <a:schemeClr val="tx1"/>
                            </a:solidFill>
                            <a:effectLst/>
                            <a:latin typeface="Cambria Math" panose="02040503050406030204" pitchFamily="18" charset="0"/>
                          </a:rPr>
                          <m:t>𝑖</m:t>
                        </m:r>
                      </m:sub>
                    </m:sSub>
                    <m:sSub>
                      <m:sSubPr>
                        <m:ctrlPr>
                          <a:rPr lang="en-US" altLang="zh-CN" b="0" i="1" smtClean="0">
                            <a:solidFill>
                              <a:schemeClr val="tx1"/>
                            </a:solidFill>
                            <a:effectLst/>
                            <a:latin typeface="Cambria Math" panose="02040503050406030204" pitchFamily="18" charset="0"/>
                          </a:rPr>
                        </m:ctrlPr>
                      </m:sSubPr>
                      <m:e>
                        <m:r>
                          <a:rPr lang="en-US" altLang="zh-CN" b="0" i="1" smtClean="0">
                            <a:solidFill>
                              <a:schemeClr val="tx1"/>
                            </a:solidFill>
                            <a:effectLst/>
                            <a:latin typeface="Cambria Math" panose="02040503050406030204" pitchFamily="18" charset="0"/>
                          </a:rPr>
                          <m:t>𝑊</m:t>
                        </m:r>
                      </m:e>
                      <m:sub>
                        <m:r>
                          <a:rPr lang="en-US" altLang="zh-CN" b="0" i="1" smtClean="0">
                            <a:solidFill>
                              <a:schemeClr val="tx1"/>
                            </a:solidFill>
                            <a:effectLst/>
                            <a:latin typeface="Cambria Math" panose="02040503050406030204" pitchFamily="18" charset="0"/>
                          </a:rPr>
                          <m:t>𝑉</m:t>
                        </m:r>
                      </m:sub>
                    </m:sSub>
                  </m:oMath>
                </a14:m>
                <a:r>
                  <a:rPr lang="en-US" altLang="zh-CN" dirty="0">
                    <a:solidFill>
                      <a:schemeClr val="tx1"/>
                    </a:solidFill>
                    <a:effectLst/>
                    <a:latin typeface="Arial" panose="020B0604020202020204" pitchFamily="34" charset="0"/>
                  </a:rPr>
                  <a:t>, then communicate </a:t>
                </a:r>
                <a14:m>
                  <m:oMath xmlns:m="http://schemas.openxmlformats.org/officeDocument/2006/math">
                    <m:sSub>
                      <m:sSubPr>
                        <m:ctrlPr>
                          <a:rPr lang="en-US" altLang="zh-CN" b="0" i="1" smtClean="0">
                            <a:solidFill>
                              <a:schemeClr val="tx1"/>
                            </a:solidFill>
                            <a:effectLst/>
                            <a:latin typeface="Cambria Math" panose="02040503050406030204" pitchFamily="18" charset="0"/>
                          </a:rPr>
                        </m:ctrlPr>
                      </m:sSubPr>
                      <m:e>
                        <m:r>
                          <a:rPr lang="en-US" altLang="zh-CN" b="0" i="1" smtClean="0">
                            <a:solidFill>
                              <a:schemeClr val="tx1"/>
                            </a:solidFill>
                            <a:effectLst/>
                            <a:latin typeface="Cambria Math" panose="02040503050406030204" pitchFamily="18" charset="0"/>
                          </a:rPr>
                          <m:t>𝐾</m:t>
                        </m:r>
                      </m:e>
                      <m:sub>
                        <m:r>
                          <a:rPr lang="en-US" altLang="zh-CN" b="0" i="1" smtClean="0">
                            <a:solidFill>
                              <a:schemeClr val="tx1"/>
                            </a:solidFill>
                            <a:effectLst/>
                            <a:latin typeface="Cambria Math" panose="02040503050406030204" pitchFamily="18" charset="0"/>
                          </a:rPr>
                          <m:t>𝑖</m:t>
                        </m:r>
                      </m:sub>
                    </m:sSub>
                  </m:oMath>
                </a14:m>
                <a:r>
                  <a:rPr lang="en-US" altLang="zh-CN" dirty="0">
                    <a:solidFill>
                      <a:schemeClr val="tx1"/>
                    </a:solidFill>
                    <a:effectLst/>
                    <a:latin typeface="Arial" panose="020B0604020202020204" pitchFamily="34" charset="0"/>
                  </a:rPr>
                  <a:t> to get full </a:t>
                </a:r>
                <a14:m>
                  <m:oMath xmlns:m="http://schemas.openxmlformats.org/officeDocument/2006/math">
                    <m:r>
                      <a:rPr lang="en-US" altLang="zh-CN" b="0" i="1" smtClean="0">
                        <a:solidFill>
                          <a:schemeClr val="tx1"/>
                        </a:solidFill>
                        <a:effectLst/>
                        <a:latin typeface="Cambria Math" panose="02040503050406030204" pitchFamily="18" charset="0"/>
                      </a:rPr>
                      <m:t>𝐾</m:t>
                    </m:r>
                  </m:oMath>
                </a14:m>
                <a:r>
                  <a:rPr lang="en-US" altLang="zh-CN" dirty="0">
                    <a:solidFill>
                      <a:schemeClr val="tx1"/>
                    </a:solidFill>
                    <a:effectLst/>
                    <a:latin typeface="Arial" panose="020B0604020202020204" pitchFamily="34" charset="0"/>
                  </a:rPr>
                  <a:t> and compute attention </a:t>
                </a:r>
                <a14:m>
                  <m:oMath xmlns:m="http://schemas.openxmlformats.org/officeDocument/2006/math">
                    <m:sSub>
                      <m:sSubPr>
                        <m:ctrlPr>
                          <a:rPr lang="en-US" altLang="zh-CN" b="0" i="1" smtClean="0">
                            <a:solidFill>
                              <a:schemeClr val="tx1"/>
                            </a:solidFill>
                            <a:effectLst/>
                            <a:latin typeface="Cambria Math" panose="02040503050406030204" pitchFamily="18" charset="0"/>
                          </a:rPr>
                        </m:ctrlPr>
                      </m:sSubPr>
                      <m:e>
                        <m:r>
                          <a:rPr lang="en-US" altLang="zh-CN" b="0" i="1" smtClean="0">
                            <a:solidFill>
                              <a:schemeClr val="tx1"/>
                            </a:solidFill>
                            <a:effectLst/>
                            <a:latin typeface="Cambria Math" panose="02040503050406030204" pitchFamily="18" charset="0"/>
                          </a:rPr>
                          <m:t>𝑄</m:t>
                        </m:r>
                      </m:e>
                      <m:sub>
                        <m:r>
                          <a:rPr lang="en-US" altLang="zh-CN" b="0" i="1" smtClean="0">
                            <a:solidFill>
                              <a:schemeClr val="tx1"/>
                            </a:solidFill>
                            <a:effectLst/>
                            <a:latin typeface="Cambria Math" panose="02040503050406030204" pitchFamily="18" charset="0"/>
                          </a:rPr>
                          <m:t>𝑖</m:t>
                        </m:r>
                      </m:sub>
                    </m:sSub>
                    <m:sSup>
                      <m:sSupPr>
                        <m:ctrlPr>
                          <a:rPr lang="en-US" altLang="zh-CN" b="0" i="1" smtClean="0">
                            <a:solidFill>
                              <a:schemeClr val="tx1"/>
                            </a:solidFill>
                            <a:effectLst/>
                            <a:latin typeface="Cambria Math" panose="02040503050406030204" pitchFamily="18" charset="0"/>
                          </a:rPr>
                        </m:ctrlPr>
                      </m:sSupPr>
                      <m:e>
                        <m:r>
                          <a:rPr lang="en-US" altLang="zh-CN" b="0" i="1" smtClean="0">
                            <a:solidFill>
                              <a:schemeClr val="tx1"/>
                            </a:solidFill>
                            <a:effectLst/>
                            <a:latin typeface="Cambria Math" panose="02040503050406030204" pitchFamily="18" charset="0"/>
                          </a:rPr>
                          <m:t>𝐾</m:t>
                        </m:r>
                      </m:e>
                      <m:sup>
                        <m:r>
                          <a:rPr lang="en-US" altLang="zh-CN" b="0" i="1" smtClean="0">
                            <a:solidFill>
                              <a:schemeClr val="tx1"/>
                            </a:solidFill>
                            <a:effectLst/>
                            <a:latin typeface="Cambria Math" panose="02040503050406030204" pitchFamily="18" charset="0"/>
                          </a:rPr>
                          <m:t>𝑇</m:t>
                        </m:r>
                      </m:sup>
                    </m:sSup>
                  </m:oMath>
                </a14:m>
                <a:r>
                  <a:rPr lang="en-US" altLang="zh-CN" dirty="0">
                    <a:solidFill>
                      <a:schemeClr val="tx1"/>
                    </a:solidFill>
                    <a:effectLst/>
                    <a:latin typeface="Arial" panose="020B0604020202020204" pitchFamily="34" charset="0"/>
                  </a:rPr>
                  <a:t> and applies the full </a:t>
                </a:r>
                <a14:m>
                  <m:oMath xmlns:m="http://schemas.openxmlformats.org/officeDocument/2006/math">
                    <m:r>
                      <a:rPr lang="en-US" altLang="zh-CN" b="0" i="1" smtClean="0">
                        <a:solidFill>
                          <a:schemeClr val="tx1"/>
                        </a:solidFill>
                        <a:effectLst/>
                        <a:latin typeface="Cambria Math" panose="02040503050406030204" pitchFamily="18" charset="0"/>
                      </a:rPr>
                      <m:t>𝑉</m:t>
                    </m:r>
                  </m:oMath>
                </a14:m>
                <a:r>
                  <a:rPr lang="en-US" altLang="zh-CN" dirty="0">
                    <a:solidFill>
                      <a:schemeClr val="tx1"/>
                    </a:solidFill>
                    <a:effectLst/>
                    <a:latin typeface="Arial" panose="020B0604020202020204" pitchFamily="34" charset="0"/>
                  </a:rPr>
                  <a:t> to get attention output. </a:t>
                </a:r>
              </a:p>
              <a:p>
                <a:pPr marL="417512" lvl="1" indent="0">
                  <a:buNone/>
                </a:pPr>
                <a:r>
                  <a:rPr lang="en-US" altLang="zh-CN" dirty="0">
                    <a:solidFill>
                      <a:schemeClr val="tx1"/>
                    </a:solidFill>
                    <a:effectLst/>
                    <a:latin typeface="Arial" panose="020B0604020202020204" pitchFamily="34" charset="0"/>
                  </a:rPr>
                  <a:t>FFN: Processes sub-sequence tokens </a:t>
                </a:r>
                <a14:m>
                  <m:oMath xmlns:m="http://schemas.openxmlformats.org/officeDocument/2006/math">
                    <m:sSub>
                      <m:sSubPr>
                        <m:ctrlPr>
                          <a:rPr lang="en-US" altLang="zh-CN" b="0" i="1" smtClean="0">
                            <a:solidFill>
                              <a:schemeClr val="tx1"/>
                            </a:solidFill>
                            <a:effectLst/>
                            <a:latin typeface="Cambria Math" panose="02040503050406030204" pitchFamily="18" charset="0"/>
                          </a:rPr>
                        </m:ctrlPr>
                      </m:sSubPr>
                      <m:e>
                        <m:r>
                          <a:rPr lang="en-US" altLang="zh-CN" b="0" i="1" smtClean="0">
                            <a:solidFill>
                              <a:schemeClr val="tx1"/>
                            </a:solidFill>
                            <a:effectLst/>
                            <a:latin typeface="Cambria Math" panose="02040503050406030204" pitchFamily="18" charset="0"/>
                          </a:rPr>
                          <m:t>𝑋</m:t>
                        </m:r>
                      </m:e>
                      <m:sub>
                        <m:r>
                          <a:rPr lang="en-US" altLang="zh-CN" b="0" i="1" smtClean="0">
                            <a:solidFill>
                              <a:schemeClr val="tx1"/>
                            </a:solidFill>
                            <a:effectLst/>
                            <a:latin typeface="Cambria Math" panose="02040503050406030204" pitchFamily="18" charset="0"/>
                          </a:rPr>
                          <m:t>𝑖</m:t>
                        </m:r>
                      </m:sub>
                    </m:sSub>
                  </m:oMath>
                </a14:m>
                <a:r>
                  <a:rPr lang="en-US" altLang="zh-CN" dirty="0">
                    <a:solidFill>
                      <a:schemeClr val="tx1"/>
                    </a:solidFill>
                    <a:effectLst/>
                    <a:latin typeface="Arial" panose="020B0604020202020204" pitchFamily="34" charset="0"/>
                  </a:rPr>
                  <a:t> independently on each device.</a:t>
                </a:r>
                <a:endParaRPr kumimoji="1" lang="en-US" altLang="zh-CN" sz="1800" dirty="0">
                  <a:solidFill>
                    <a:schemeClr val="tx1"/>
                  </a:solidFill>
                </a:endParaRPr>
              </a:p>
              <a:p>
                <a:pPr rtl="0">
                  <a:buClr>
                    <a:schemeClr val="tx1"/>
                  </a:buClr>
                  <a:buFont typeface="Wingdings" pitchFamily="2" charset="2"/>
                  <a:buChar char="Ø"/>
                </a:pPr>
                <a:r>
                  <a:rPr lang="en-US" altLang="zh-CN" sz="1800" b="1" dirty="0">
                    <a:effectLst/>
                    <a:latin typeface="Arial" panose="020B0604020202020204" pitchFamily="34" charset="0"/>
                  </a:rPr>
                  <a:t>Used For </a:t>
                </a:r>
              </a:p>
              <a:p>
                <a:pPr marL="417512" lvl="1" indent="0">
                  <a:buNone/>
                </a:pPr>
                <a:r>
                  <a:rPr lang="en-US" altLang="zh-CN" dirty="0">
                    <a:solidFill>
                      <a:schemeClr val="tx1"/>
                    </a:solidFill>
                    <a:effectLst/>
                    <a:latin typeface="Arial" panose="020B0604020202020204" pitchFamily="34" charset="0"/>
                  </a:rPr>
                  <a:t>Transformer Models: Especially for long-sequence tasks (document modeling, long-context dialogue). Examples: GPT-3, </a:t>
                </a:r>
                <a:r>
                  <a:rPr lang="en-US" altLang="zh-CN" dirty="0" err="1">
                    <a:solidFill>
                      <a:schemeClr val="tx1"/>
                    </a:solidFill>
                    <a:effectLst/>
                    <a:latin typeface="Arial" panose="020B0604020202020204" pitchFamily="34" charset="0"/>
                  </a:rPr>
                  <a:t>LLaMA</a:t>
                </a:r>
                <a:r>
                  <a:rPr lang="en-US" altLang="zh-CN" dirty="0">
                    <a:solidFill>
                      <a:schemeClr val="tx1"/>
                    </a:solidFill>
                    <a:effectLst/>
                    <a:latin typeface="Arial" panose="020B0604020202020204" pitchFamily="34" charset="0"/>
                  </a:rPr>
                  <a:t>, </a:t>
                </a:r>
                <a:r>
                  <a:rPr lang="en-US" altLang="zh-CN" dirty="0" err="1">
                    <a:solidFill>
                      <a:schemeClr val="tx1"/>
                    </a:solidFill>
                    <a:effectLst/>
                    <a:latin typeface="Arial" panose="020B0604020202020204" pitchFamily="34" charset="0"/>
                  </a:rPr>
                  <a:t>PaLM</a:t>
                </a:r>
                <a:r>
                  <a:rPr lang="en-US" altLang="zh-CN" dirty="0">
                    <a:solidFill>
                      <a:schemeClr val="tx1"/>
                    </a:solidFill>
                    <a:effectLst/>
                    <a:latin typeface="Arial" panose="020B0604020202020204" pitchFamily="34" charset="0"/>
                  </a:rPr>
                  <a:t>; also compatible with </a:t>
                </a:r>
                <a:r>
                  <a:rPr lang="en-US" altLang="zh-CN" dirty="0" err="1">
                    <a:solidFill>
                      <a:schemeClr val="tx1"/>
                    </a:solidFill>
                    <a:effectLst/>
                    <a:latin typeface="Arial" panose="020B0604020202020204" pitchFamily="34" charset="0"/>
                  </a:rPr>
                  <a:t>MoE</a:t>
                </a:r>
                <a:r>
                  <a:rPr lang="en-US" altLang="zh-CN" dirty="0">
                    <a:solidFill>
                      <a:schemeClr val="tx1"/>
                    </a:solidFill>
                    <a:effectLst/>
                    <a:latin typeface="Arial" panose="020B0604020202020204" pitchFamily="34" charset="0"/>
                  </a:rPr>
                  <a:t> models.</a:t>
                </a:r>
              </a:p>
              <a:p>
                <a:pPr>
                  <a:buClr>
                    <a:schemeClr val="tx1"/>
                  </a:buClr>
                  <a:buFont typeface="Wingdings" pitchFamily="2" charset="2"/>
                  <a:buChar char="Ø"/>
                </a:pPr>
                <a:endParaRPr kumimoji="1" lang="en-US" altLang="zh-CN" sz="1800" dirty="0"/>
              </a:p>
              <a:p>
                <a:pPr>
                  <a:buClr>
                    <a:schemeClr val="tx1"/>
                  </a:buClr>
                  <a:buFont typeface="Wingdings" pitchFamily="2" charset="2"/>
                  <a:buChar char="Ø"/>
                </a:pPr>
                <a:endParaRPr kumimoji="1" lang="zh-CN" altLang="en-US" sz="1800" dirty="0"/>
              </a:p>
            </p:txBody>
          </p:sp>
        </mc:Choice>
        <mc:Fallback>
          <p:sp>
            <p:nvSpPr>
              <p:cNvPr id="9" name="内容占位符 8">
                <a:extLst>
                  <a:ext uri="{FF2B5EF4-FFF2-40B4-BE49-F238E27FC236}">
                    <a16:creationId xmlns:a16="http://schemas.microsoft.com/office/drawing/2014/main" id="{10873597-9108-8261-6414-31626C3AB203}"/>
                  </a:ext>
                </a:extLst>
              </p:cNvPr>
              <p:cNvSpPr>
                <a:spLocks noGrp="1" noRot="1" noChangeAspect="1" noMove="1" noResize="1" noEditPoints="1" noAdjustHandles="1" noChangeArrowheads="1" noChangeShapeType="1" noTextEdit="1"/>
              </p:cNvSpPr>
              <p:nvPr>
                <p:ph sz="half" idx="1"/>
              </p:nvPr>
            </p:nvSpPr>
            <p:spPr>
              <a:xfrm>
                <a:off x="717451" y="1124081"/>
                <a:ext cx="10466363" cy="4053708"/>
              </a:xfrm>
              <a:blipFill>
                <a:blip r:embed="rId2"/>
                <a:stretch>
                  <a:fillRect l="-1455" r="-1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349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linds(horizontal)">
                                      <p:cBhvr>
                                        <p:cTn id="12" dur="500"/>
                                        <p:tgtEl>
                                          <p:spTgt spid="9">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blinds(horizontal)">
                                      <p:cBhvr>
                                        <p:cTn id="15" dur="500"/>
                                        <p:tgtEl>
                                          <p:spTgt spid="9">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blinds(horizontal)">
                                      <p:cBhvr>
                                        <p:cTn id="18" dur="500"/>
                                        <p:tgtEl>
                                          <p:spTgt spid="9">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blinds(horizontal)">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blinds(horizontal)">
                                      <p:cBhvr>
                                        <p:cTn id="26" dur="500"/>
                                        <p:tgtEl>
                                          <p:spTgt spid="9">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blinds(horizontal)">
                                      <p:cBhvr>
                                        <p:cTn id="29"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085B7-AB6B-B0C1-5A1F-B460EFF21FE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813A8DAC-ADFC-0B0E-9BAB-45AB2D16F192}"/>
              </a:ext>
            </a:extLst>
          </p:cNvPr>
          <p:cNvSpPr>
            <a:spLocks noGrp="1"/>
          </p:cNvSpPr>
          <p:nvPr>
            <p:ph type="title"/>
          </p:nvPr>
        </p:nvSpPr>
        <p:spPr>
          <a:xfrm>
            <a:off x="605368" y="476872"/>
            <a:ext cx="11074576" cy="1846659"/>
          </a:xfrm>
        </p:spPr>
        <p:txBody>
          <a:bodyPr/>
          <a:lstStyle/>
          <a:p>
            <a:r>
              <a:rPr lang="en-US" dirty="0"/>
              <a:t>Llama 3 – </a:t>
            </a:r>
            <a:r>
              <a:rPr lang="en-US" b="0" i="0" u="none" strike="noStrike" dirty="0">
                <a:solidFill>
                  <a:srgbClr val="000000"/>
                </a:solidFill>
                <a:effectLst/>
                <a:latin typeface="Arial" panose="020B0604020202020204" pitchFamily="34" charset="0"/>
              </a:rPr>
              <a:t>Dense Transformer Distributed Training</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7" name="Content Placeholder 2">
            <a:extLst>
              <a:ext uri="{FF2B5EF4-FFF2-40B4-BE49-F238E27FC236}">
                <a16:creationId xmlns:a16="http://schemas.microsoft.com/office/drawing/2014/main" id="{C14F48C9-2D1A-9B04-53D2-1665BE3A9C88}"/>
              </a:ext>
            </a:extLst>
          </p:cNvPr>
          <p:cNvSpPr>
            <a:spLocks noGrp="1"/>
          </p:cNvSpPr>
          <p:nvPr>
            <p:ph idx="1"/>
          </p:nvPr>
        </p:nvSpPr>
        <p:spPr>
          <a:xfrm>
            <a:off x="607996" y="1114750"/>
            <a:ext cx="10887317" cy="2644027"/>
          </a:xfrm>
        </p:spPr>
        <p:txBody>
          <a:bodyPr/>
          <a:lstStyle/>
          <a:p>
            <a:r>
              <a:rPr lang="en-US" b="1" i="0" u="none" strike="noStrike" dirty="0">
                <a:solidFill>
                  <a:srgbClr val="000000"/>
                </a:solidFill>
                <a:effectLst/>
                <a:latin typeface="Arial" panose="020B0604020202020204" pitchFamily="34" charset="0"/>
              </a:rPr>
              <a:t>Llama 3 Overview</a:t>
            </a:r>
          </a:p>
          <a:p>
            <a:pPr lvl="1"/>
            <a:r>
              <a:rPr lang="en-US" b="0" i="0" u="none" strike="noStrike" dirty="0">
                <a:solidFill>
                  <a:srgbClr val="000000"/>
                </a:solidFill>
                <a:effectLst/>
                <a:latin typeface="Arial" panose="020B0604020202020204" pitchFamily="34" charset="0"/>
              </a:rPr>
              <a:t>Dense Transformer architecture: 405B parameters, 126 layers, 128 attention heads. </a:t>
            </a:r>
          </a:p>
          <a:p>
            <a:pPr lvl="1"/>
            <a:r>
              <a:rPr lang="en-US" b="0" i="0" u="none" strike="noStrike" dirty="0">
                <a:solidFill>
                  <a:srgbClr val="000000"/>
                </a:solidFill>
                <a:effectLst/>
                <a:latin typeface="Arial" panose="020B0604020202020204" pitchFamily="34" charset="0"/>
              </a:rPr>
              <a:t>Uniform computation: Processes all tokens with full model capacity. </a:t>
            </a:r>
          </a:p>
          <a:p>
            <a:pPr lvl="1"/>
            <a:r>
              <a:rPr lang="en-US" b="0" i="0" u="none" strike="noStrike" dirty="0">
                <a:solidFill>
                  <a:srgbClr val="000000"/>
                </a:solidFill>
                <a:effectLst/>
                <a:latin typeface="Arial" panose="020B0604020202020204" pitchFamily="34" charset="0"/>
              </a:rPr>
              <a:t>Challenge: Scalable training for long sequences and multimodal tasks.</a:t>
            </a:r>
          </a:p>
          <a:p>
            <a:endParaRPr lang="en-US" b="0"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p:txBody>
      </p:sp>
      <p:pic>
        <p:nvPicPr>
          <p:cNvPr id="8" name="Picture 7" descr="A blue squares with black text&#10;&#10;AI-generated content may be incorrect.">
            <a:extLst>
              <a:ext uri="{FF2B5EF4-FFF2-40B4-BE49-F238E27FC236}">
                <a16:creationId xmlns:a16="http://schemas.microsoft.com/office/drawing/2014/main" id="{2591DCA6-E2B5-2257-0051-B0FD32E9C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486" y="2889627"/>
            <a:ext cx="9471900" cy="2064250"/>
          </a:xfrm>
          <a:prstGeom prst="rect">
            <a:avLst/>
          </a:prstGeom>
        </p:spPr>
      </p:pic>
      <p:sp>
        <p:nvSpPr>
          <p:cNvPr id="2" name="Content Placeholder 2">
            <a:extLst>
              <a:ext uri="{FF2B5EF4-FFF2-40B4-BE49-F238E27FC236}">
                <a16:creationId xmlns:a16="http://schemas.microsoft.com/office/drawing/2014/main" id="{43E2635C-BD73-F483-DCFA-58704E43A2F5}"/>
              </a:ext>
            </a:extLst>
          </p:cNvPr>
          <p:cNvSpPr txBox="1">
            <a:spLocks/>
          </p:cNvSpPr>
          <p:nvPr/>
        </p:nvSpPr>
        <p:spPr bwMode="auto">
          <a:xfrm>
            <a:off x="2787256" y="4695302"/>
            <a:ext cx="9233084" cy="443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7648" rIns="0" bIns="97648" numCol="1" anchor="t" anchorCtr="0" compatLnSpc="1">
            <a:prstTxWarp prst="textNoShape">
              <a:avLst/>
            </a:prstTxWarp>
            <a:spAutoFit/>
          </a:bodyPr>
          <a:lstStyle>
            <a:lvl1pPr marL="242888" indent="-242888" algn="l" defTabSz="901700" rtl="0" eaLnBrk="0" fontAlgn="base" hangingPunct="0">
              <a:spcBef>
                <a:spcPts val="400"/>
              </a:spcBef>
              <a:spcAft>
                <a:spcPts val="200"/>
              </a:spcAft>
              <a:buClr>
                <a:schemeClr val="tx2"/>
              </a:buClr>
              <a:buSzPct val="120000"/>
              <a:buFont typeface="Lucida Grande" panose="020B0600040502020204" pitchFamily="34" charset="0"/>
              <a:buChar char="‣"/>
              <a:defRPr sz="2000" b="0" kern="1200">
                <a:solidFill>
                  <a:schemeClr val="tx1"/>
                </a:solidFill>
                <a:latin typeface="+mn-lt"/>
                <a:ea typeface="+mn-ea"/>
                <a:cs typeface="+mn-cs"/>
              </a:defRPr>
            </a:lvl1pPr>
            <a:lvl2pPr marL="660400" indent="-303213" algn="l" defTabSz="901700" rtl="0" eaLnBrk="0" fontAlgn="base" hangingPunct="0">
              <a:spcBef>
                <a:spcPts val="200"/>
              </a:spcBef>
              <a:spcAft>
                <a:spcPts val="200"/>
              </a:spcAft>
              <a:buClr>
                <a:schemeClr val="tx1"/>
              </a:buClr>
              <a:buSzPct val="110000"/>
              <a:buFont typeface="Arial" panose="020B0604020202020204" pitchFamily="34" charset="0"/>
              <a:buChar char="•"/>
              <a:defRPr kern="1200">
                <a:solidFill>
                  <a:schemeClr val="bg1">
                    <a:lumMod val="50000"/>
                  </a:schemeClr>
                </a:solidFill>
                <a:latin typeface="+mn-lt"/>
                <a:ea typeface="+mn-ea"/>
                <a:cs typeface="+mn-cs"/>
              </a:defRPr>
            </a:lvl2pPr>
            <a:lvl3pPr marL="1077913" indent="-303213" algn="l" defTabSz="901700" rtl="0" eaLnBrk="0" fontAlgn="base" hangingPunct="0">
              <a:spcBef>
                <a:spcPts val="200"/>
              </a:spcBef>
              <a:spcAft>
                <a:spcPts val="200"/>
              </a:spcAft>
              <a:buClr>
                <a:schemeClr val="accent1"/>
              </a:buClr>
              <a:buFont typeface="Arial" panose="020B0604020202020204" pitchFamily="34" charset="0"/>
              <a:buChar char="–"/>
              <a:defRPr sz="1600" b="0" kern="1200">
                <a:solidFill>
                  <a:schemeClr val="bg1">
                    <a:lumMod val="50000"/>
                  </a:schemeClr>
                </a:solidFill>
                <a:latin typeface="+mn-lt"/>
                <a:ea typeface="+mn-ea"/>
                <a:cs typeface="+mn-cs"/>
              </a:defRPr>
            </a:lvl3pPr>
            <a:lvl4pPr marL="1438275" indent="-246063" algn="l" defTabSz="901700" rtl="0" eaLnBrk="0" fontAlgn="base" hangingPunct="0">
              <a:spcBef>
                <a:spcPts val="200"/>
              </a:spcBef>
              <a:spcAft>
                <a:spcPts val="200"/>
              </a:spcAft>
              <a:buClr>
                <a:schemeClr val="tx2"/>
              </a:buClr>
              <a:buFont typeface="Arial" panose="020B0604020202020204" pitchFamily="34" charset="0"/>
              <a:buChar char="•"/>
              <a:defRPr sz="1600" kern="1200">
                <a:solidFill>
                  <a:schemeClr val="bg1">
                    <a:lumMod val="50000"/>
                  </a:schemeClr>
                </a:solidFill>
                <a:latin typeface="+mn-lt"/>
                <a:ea typeface="+mn-ea"/>
                <a:cs typeface="+mn-cs"/>
              </a:defRPr>
            </a:lvl4pPr>
            <a:lvl5pPr marL="1795463" indent="-242888" algn="l" defTabSz="901700" rtl="0" eaLnBrk="0" fontAlgn="base" hangingPunct="0">
              <a:spcBef>
                <a:spcPts val="200"/>
              </a:spcBef>
              <a:spcAft>
                <a:spcPts val="200"/>
              </a:spcAft>
              <a:buClr>
                <a:schemeClr val="tx2"/>
              </a:buClr>
              <a:buFont typeface="Franklin Gothic Book" panose="020B0503020102020204" pitchFamily="34" charset="0"/>
              <a:buChar char="–"/>
              <a:defRPr sz="16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latin typeface="Arial" panose="020B0604020202020204" pitchFamily="34" charset="0"/>
                <a:cs typeface="Arial" panose="020B0604020202020204" pitchFamily="34" charset="0"/>
              </a:rPr>
              <a:t>Figure: Illustration of the overall architecture and training of Llama 3</a:t>
            </a:r>
          </a:p>
        </p:txBody>
      </p:sp>
      <p:sp>
        <p:nvSpPr>
          <p:cNvPr id="4" name="TextBox 3">
            <a:extLst>
              <a:ext uri="{FF2B5EF4-FFF2-40B4-BE49-F238E27FC236}">
                <a16:creationId xmlns:a16="http://schemas.microsoft.com/office/drawing/2014/main" id="{5CAE61F7-C4E3-D6F6-84EB-0DC8BFDDE729}"/>
              </a:ext>
            </a:extLst>
          </p:cNvPr>
          <p:cNvSpPr txBox="1"/>
          <p:nvPr/>
        </p:nvSpPr>
        <p:spPr bwMode="auto">
          <a:xfrm>
            <a:off x="569743" y="5767000"/>
            <a:ext cx="947189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i="0" u="none" strike="noStrike" dirty="0">
                <a:solidFill>
                  <a:srgbClr val="000000"/>
                </a:solidFill>
                <a:effectLst/>
                <a:latin typeface="Arial" panose="020B0604020202020204" pitchFamily="34" charset="0"/>
              </a:rPr>
              <a:t>Reference</a:t>
            </a:r>
            <a:r>
              <a:rPr lang="en-US" sz="1200" b="0" i="0" u="none" strike="noStrike" dirty="0">
                <a:solidFill>
                  <a:srgbClr val="000000"/>
                </a:solidFill>
                <a:effectLst/>
                <a:latin typeface="Arial" panose="020B0604020202020204" pitchFamily="34" charset="0"/>
              </a:rPr>
              <a:t>:</a:t>
            </a:r>
            <a:r>
              <a:rPr lang="zh-CN" altLang="en-US" sz="1200" b="0" i="0" u="none" strike="noStrike" dirty="0">
                <a:solidFill>
                  <a:srgbClr val="000000"/>
                </a:solidFill>
                <a:effectLst/>
                <a:latin typeface="Arial" panose="020B0604020202020204" pitchFamily="34" charset="0"/>
              </a:rPr>
              <a:t> </a:t>
            </a:r>
            <a:r>
              <a:rPr lang="en-US" sz="1200" b="0" i="0" u="none" strike="noStrike" dirty="0">
                <a:solidFill>
                  <a:srgbClr val="000000"/>
                </a:solidFill>
                <a:effectLst/>
                <a:latin typeface="Arial" panose="020B0604020202020204" pitchFamily="34" charset="0"/>
              </a:rPr>
              <a:t>Llama Team, AI @ Meta. (2024). </a:t>
            </a:r>
            <a:r>
              <a:rPr lang="en-US" sz="1200" b="0" i="1" u="none" strike="noStrike" dirty="0">
                <a:solidFill>
                  <a:srgbClr val="000000"/>
                </a:solidFill>
                <a:effectLst/>
                <a:latin typeface="Arial" panose="020B0604020202020204" pitchFamily="34" charset="0"/>
              </a:rPr>
              <a:t>The Llama 3 Herd of Models</a:t>
            </a:r>
            <a:r>
              <a:rPr lang="en-US" sz="1200" b="0" i="0" u="none" strike="noStrike" dirty="0">
                <a:solidFill>
                  <a:srgbClr val="000000"/>
                </a:solidFill>
                <a:effectLst/>
                <a:latin typeface="Arial" panose="020B0604020202020204" pitchFamily="34" charset="0"/>
              </a:rPr>
              <a:t>. </a:t>
            </a:r>
          </a:p>
        </p:txBody>
      </p:sp>
    </p:spTree>
    <p:extLst>
      <p:ext uri="{BB962C8B-B14F-4D97-AF65-F5344CB8AC3E}">
        <p14:creationId xmlns:p14="http://schemas.microsoft.com/office/powerpoint/2010/main" val="335632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7C38F-9E18-BDC2-C4B6-53FB20E46FBF}"/>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0DA048E0-F440-77F8-1D22-3F4EA68AA4DE}"/>
              </a:ext>
            </a:extLst>
          </p:cNvPr>
          <p:cNvSpPr>
            <a:spLocks noGrp="1"/>
          </p:cNvSpPr>
          <p:nvPr>
            <p:ph type="title"/>
          </p:nvPr>
        </p:nvSpPr>
        <p:spPr>
          <a:xfrm>
            <a:off x="605368" y="476872"/>
            <a:ext cx="11074576" cy="461665"/>
          </a:xfrm>
        </p:spPr>
        <p:txBody>
          <a:bodyPr/>
          <a:lstStyle/>
          <a:p>
            <a:r>
              <a:rPr lang="en-US" dirty="0"/>
              <a:t>Llama 3 - </a:t>
            </a:r>
            <a:r>
              <a:rPr lang="en-US" b="0" i="0" u="none" strike="noStrike" dirty="0">
                <a:solidFill>
                  <a:srgbClr val="000000"/>
                </a:solidFill>
                <a:effectLst/>
                <a:latin typeface="Arial" panose="020B0604020202020204" pitchFamily="34" charset="0"/>
              </a:rPr>
              <a:t>Distributed Strategy: 4D Parallelism</a:t>
            </a:r>
            <a:endParaRPr lang="en-US" dirty="0"/>
          </a:p>
        </p:txBody>
      </p:sp>
      <p:sp>
        <p:nvSpPr>
          <p:cNvPr id="12" name="Content Placeholder 2">
            <a:extLst>
              <a:ext uri="{FF2B5EF4-FFF2-40B4-BE49-F238E27FC236}">
                <a16:creationId xmlns:a16="http://schemas.microsoft.com/office/drawing/2014/main" id="{3350C556-5DF9-62FF-0D72-8F0E46863A59}"/>
              </a:ext>
            </a:extLst>
          </p:cNvPr>
          <p:cNvSpPr>
            <a:spLocks noGrp="1"/>
          </p:cNvSpPr>
          <p:nvPr>
            <p:ph idx="1"/>
          </p:nvPr>
        </p:nvSpPr>
        <p:spPr>
          <a:xfrm>
            <a:off x="607997" y="1114750"/>
            <a:ext cx="11186438" cy="2043863"/>
          </a:xfrm>
        </p:spPr>
        <p:txBody>
          <a:bodyPr/>
          <a:lstStyle/>
          <a:p>
            <a:r>
              <a:rPr lang="en-US" altLang="zh-CN" dirty="0">
                <a:latin typeface="Arial" panose="020B0604020202020204" pitchFamily="34" charset="0"/>
                <a:cs typeface="Arial" panose="020B0604020202020204" pitchFamily="34" charset="0"/>
              </a:rPr>
              <a:t>Tensor Parallelism (TP): </a:t>
            </a:r>
            <a:r>
              <a:rPr lang="en-US" b="0" i="0" u="none" strike="noStrike" dirty="0">
                <a:solidFill>
                  <a:srgbClr val="000000"/>
                </a:solidFill>
                <a:effectLst/>
                <a:latin typeface="Arial" panose="020B0604020202020204" pitchFamily="34" charset="0"/>
              </a:rPr>
              <a:t>Splits weights across GPUs to lower memory use.</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Context Parallelism (CP): </a:t>
            </a:r>
            <a:r>
              <a:rPr lang="en-US" b="0" i="0" u="none" strike="noStrike" dirty="0">
                <a:solidFill>
                  <a:srgbClr val="000000"/>
                </a:solidFill>
                <a:effectLst/>
                <a:latin typeface="Arial" panose="020B0604020202020204" pitchFamily="34" charset="0"/>
              </a:rPr>
              <a:t>Divides sequences across GPUs for long contexts.</a:t>
            </a:r>
            <a:endParaRPr lang="en-US" altLang="zh-CN" dirty="0">
              <a:latin typeface="Arial" panose="020B0604020202020204" pitchFamily="34" charset="0"/>
              <a:cs typeface="Arial" panose="020B0604020202020204" pitchFamily="34" charset="0"/>
            </a:endParaRPr>
          </a:p>
          <a:p>
            <a:pPr algn="l"/>
            <a:r>
              <a:rPr lang="en-US" altLang="zh-CN" dirty="0">
                <a:latin typeface="Arial" panose="020B0604020202020204" pitchFamily="34" charset="0"/>
                <a:cs typeface="Arial" panose="020B0604020202020204" pitchFamily="34" charset="0"/>
              </a:rPr>
              <a:t>Pipeline Parallelism (PP): </a:t>
            </a:r>
            <a:r>
              <a:rPr lang="en-US" b="0" i="0" u="none" strike="noStrike" dirty="0">
                <a:solidFill>
                  <a:srgbClr val="000000"/>
                </a:solidFill>
                <a:effectLst/>
                <a:latin typeface="Arial" panose="020B0604020202020204" pitchFamily="34" charset="0"/>
              </a:rPr>
              <a:t>Splits layers into stages for pipelined processing.</a:t>
            </a:r>
          </a:p>
          <a:p>
            <a:r>
              <a:rPr lang="en-US" altLang="zh-CN" dirty="0">
                <a:latin typeface="Arial" panose="020B0604020202020204" pitchFamily="34" charset="0"/>
                <a:cs typeface="Arial" panose="020B0604020202020204" pitchFamily="34" charset="0"/>
              </a:rPr>
              <a:t>Data Parallelism (DP): </a:t>
            </a:r>
            <a:r>
              <a:rPr lang="en-US" b="0" i="0" u="none" strike="noStrike" dirty="0">
                <a:solidFill>
                  <a:srgbClr val="000000"/>
                </a:solidFill>
                <a:effectLst/>
                <a:latin typeface="Arial" panose="020B0604020202020204" pitchFamily="34" charset="0"/>
              </a:rPr>
              <a:t>Distributes data and shards models for scalable training.</a:t>
            </a:r>
          </a:p>
          <a:p>
            <a:pPr marL="0" indent="0">
              <a:buNone/>
            </a:pPr>
            <a:endParaRPr lang="en-US" altLang="zh-CN" dirty="0">
              <a:latin typeface="Arial" panose="020B0604020202020204" pitchFamily="34" charset="0"/>
              <a:cs typeface="Arial" panose="020B0604020202020204" pitchFamily="34" charset="0"/>
            </a:endParaRPr>
          </a:p>
        </p:txBody>
      </p:sp>
      <p:pic>
        <p:nvPicPr>
          <p:cNvPr id="13" name="Picture 12" descr="A screenshot of a computer&#10;&#10;AI-generated content may be incorrect.">
            <a:extLst>
              <a:ext uri="{FF2B5EF4-FFF2-40B4-BE49-F238E27FC236}">
                <a16:creationId xmlns:a16="http://schemas.microsoft.com/office/drawing/2014/main" id="{7A493491-FE30-59E9-BC4A-021158673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5152" y="2729329"/>
            <a:ext cx="6394244" cy="2787802"/>
          </a:xfrm>
          <a:prstGeom prst="rect">
            <a:avLst/>
          </a:prstGeom>
        </p:spPr>
      </p:pic>
      <p:sp>
        <p:nvSpPr>
          <p:cNvPr id="14" name="Content Placeholder 2">
            <a:extLst>
              <a:ext uri="{FF2B5EF4-FFF2-40B4-BE49-F238E27FC236}">
                <a16:creationId xmlns:a16="http://schemas.microsoft.com/office/drawing/2014/main" id="{2055C687-72E1-07C6-9C7C-F90A2EC286F6}"/>
              </a:ext>
            </a:extLst>
          </p:cNvPr>
          <p:cNvSpPr txBox="1">
            <a:spLocks/>
          </p:cNvSpPr>
          <p:nvPr/>
        </p:nvSpPr>
        <p:spPr bwMode="auto">
          <a:xfrm>
            <a:off x="4495187" y="5386502"/>
            <a:ext cx="3412058" cy="443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7648" rIns="0" bIns="97648" numCol="1" anchor="t" anchorCtr="0" compatLnSpc="1">
            <a:prstTxWarp prst="textNoShape">
              <a:avLst/>
            </a:prstTxWarp>
            <a:spAutoFit/>
          </a:bodyPr>
          <a:lstStyle>
            <a:lvl1pPr marL="242888" indent="-242888" algn="l" defTabSz="901700" rtl="0" eaLnBrk="0" fontAlgn="base" hangingPunct="0">
              <a:spcBef>
                <a:spcPts val="400"/>
              </a:spcBef>
              <a:spcAft>
                <a:spcPts val="200"/>
              </a:spcAft>
              <a:buClr>
                <a:schemeClr val="tx2"/>
              </a:buClr>
              <a:buSzPct val="120000"/>
              <a:buFont typeface="Lucida Grande" panose="020B0600040502020204" pitchFamily="34" charset="0"/>
              <a:buChar char="‣"/>
              <a:defRPr sz="2000" b="0" kern="1200">
                <a:solidFill>
                  <a:schemeClr val="tx1"/>
                </a:solidFill>
                <a:latin typeface="+mn-lt"/>
                <a:ea typeface="+mn-ea"/>
                <a:cs typeface="+mn-cs"/>
              </a:defRPr>
            </a:lvl1pPr>
            <a:lvl2pPr marL="660400" indent="-303213" algn="l" defTabSz="901700" rtl="0" eaLnBrk="0" fontAlgn="base" hangingPunct="0">
              <a:spcBef>
                <a:spcPts val="200"/>
              </a:spcBef>
              <a:spcAft>
                <a:spcPts val="200"/>
              </a:spcAft>
              <a:buClr>
                <a:schemeClr val="tx1"/>
              </a:buClr>
              <a:buSzPct val="110000"/>
              <a:buFont typeface="Arial" panose="020B0604020202020204" pitchFamily="34" charset="0"/>
              <a:buChar char="•"/>
              <a:defRPr kern="1200">
                <a:solidFill>
                  <a:schemeClr val="bg1">
                    <a:lumMod val="50000"/>
                  </a:schemeClr>
                </a:solidFill>
                <a:latin typeface="+mn-lt"/>
                <a:ea typeface="+mn-ea"/>
                <a:cs typeface="+mn-cs"/>
              </a:defRPr>
            </a:lvl2pPr>
            <a:lvl3pPr marL="1077913" indent="-303213" algn="l" defTabSz="901700" rtl="0" eaLnBrk="0" fontAlgn="base" hangingPunct="0">
              <a:spcBef>
                <a:spcPts val="200"/>
              </a:spcBef>
              <a:spcAft>
                <a:spcPts val="200"/>
              </a:spcAft>
              <a:buClr>
                <a:schemeClr val="accent1"/>
              </a:buClr>
              <a:buFont typeface="Arial" panose="020B0604020202020204" pitchFamily="34" charset="0"/>
              <a:buChar char="–"/>
              <a:defRPr sz="1600" b="0" kern="1200">
                <a:solidFill>
                  <a:schemeClr val="bg1">
                    <a:lumMod val="50000"/>
                  </a:schemeClr>
                </a:solidFill>
                <a:latin typeface="+mn-lt"/>
                <a:ea typeface="+mn-ea"/>
                <a:cs typeface="+mn-cs"/>
              </a:defRPr>
            </a:lvl3pPr>
            <a:lvl4pPr marL="1438275" indent="-246063" algn="l" defTabSz="901700" rtl="0" eaLnBrk="0" fontAlgn="base" hangingPunct="0">
              <a:spcBef>
                <a:spcPts val="200"/>
              </a:spcBef>
              <a:spcAft>
                <a:spcPts val="200"/>
              </a:spcAft>
              <a:buClr>
                <a:schemeClr val="tx2"/>
              </a:buClr>
              <a:buFont typeface="Arial" panose="020B0604020202020204" pitchFamily="34" charset="0"/>
              <a:buChar char="•"/>
              <a:defRPr sz="1600" kern="1200">
                <a:solidFill>
                  <a:schemeClr val="bg1">
                    <a:lumMod val="50000"/>
                  </a:schemeClr>
                </a:solidFill>
                <a:latin typeface="+mn-lt"/>
                <a:ea typeface="+mn-ea"/>
                <a:cs typeface="+mn-cs"/>
              </a:defRPr>
            </a:lvl4pPr>
            <a:lvl5pPr marL="1795463" indent="-242888" algn="l" defTabSz="901700" rtl="0" eaLnBrk="0" fontAlgn="base" hangingPunct="0">
              <a:spcBef>
                <a:spcPts val="200"/>
              </a:spcBef>
              <a:spcAft>
                <a:spcPts val="200"/>
              </a:spcAft>
              <a:buClr>
                <a:schemeClr val="tx2"/>
              </a:buClr>
              <a:buFont typeface="Franklin Gothic Book" panose="020B0503020102020204" pitchFamily="34" charset="0"/>
              <a:buChar char="–"/>
              <a:defRPr sz="16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latin typeface="Arial" panose="020B0604020202020204" pitchFamily="34" charset="0"/>
                <a:cs typeface="Arial" panose="020B0604020202020204" pitchFamily="34" charset="0"/>
              </a:rPr>
              <a:t>Figure: Illustration of 4D parallelism</a:t>
            </a:r>
          </a:p>
        </p:txBody>
      </p:sp>
    </p:spTree>
    <p:extLst>
      <p:ext uri="{BB962C8B-B14F-4D97-AF65-F5344CB8AC3E}">
        <p14:creationId xmlns:p14="http://schemas.microsoft.com/office/powerpoint/2010/main" val="67120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7AF16-FA4B-0C81-A21C-868B2E91722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705C3C0-DFBC-9841-F004-78E2348857F6}"/>
              </a:ext>
            </a:extLst>
          </p:cNvPr>
          <p:cNvSpPr>
            <a:spLocks noGrp="1"/>
          </p:cNvSpPr>
          <p:nvPr>
            <p:ph type="title"/>
          </p:nvPr>
        </p:nvSpPr>
        <p:spPr>
          <a:xfrm>
            <a:off x="605368" y="476872"/>
            <a:ext cx="11074576" cy="461665"/>
          </a:xfrm>
        </p:spPr>
        <p:txBody>
          <a:bodyPr/>
          <a:lstStyle/>
          <a:p>
            <a:r>
              <a:rPr lang="en-US" dirty="0"/>
              <a:t>Llama 3 - </a:t>
            </a:r>
            <a:r>
              <a:rPr lang="en-US" b="0" i="0" u="none" strike="noStrike" dirty="0">
                <a:solidFill>
                  <a:srgbClr val="000000"/>
                </a:solidFill>
                <a:effectLst/>
                <a:latin typeface="Arial" panose="020B0604020202020204" pitchFamily="34" charset="0"/>
              </a:rPr>
              <a:t>Distributed Strategy: Tensor Parallelism</a:t>
            </a:r>
            <a:endParaRPr lang="en-US" dirty="0"/>
          </a:p>
        </p:txBody>
      </p:sp>
      <p:sp>
        <p:nvSpPr>
          <p:cNvPr id="5" name="Content Placeholder 2">
            <a:extLst>
              <a:ext uri="{FF2B5EF4-FFF2-40B4-BE49-F238E27FC236}">
                <a16:creationId xmlns:a16="http://schemas.microsoft.com/office/drawing/2014/main" id="{A08CF302-7C98-6393-3A56-F3C16BC3B0B3}"/>
              </a:ext>
            </a:extLst>
          </p:cNvPr>
          <p:cNvSpPr>
            <a:spLocks noGrp="1"/>
          </p:cNvSpPr>
          <p:nvPr>
            <p:ph idx="1"/>
          </p:nvPr>
        </p:nvSpPr>
        <p:spPr>
          <a:xfrm>
            <a:off x="607996" y="1114750"/>
            <a:ext cx="10887317" cy="2623508"/>
          </a:xfrm>
        </p:spPr>
        <p:txBody>
          <a:bodyPr/>
          <a:lstStyle/>
          <a:p>
            <a:r>
              <a:rPr lang="en-US" b="1" dirty="0">
                <a:latin typeface="Arial" panose="020B0604020202020204" pitchFamily="34" charset="0"/>
                <a:cs typeface="Arial" panose="020B0604020202020204" pitchFamily="34" charset="0"/>
              </a:rPr>
              <a:t>Foundation: </a:t>
            </a:r>
            <a:r>
              <a:rPr lang="en-US" dirty="0">
                <a:latin typeface="Arial" panose="020B0604020202020204" pitchFamily="34" charset="0"/>
                <a:cs typeface="Arial" panose="020B0604020202020204" pitchFamily="34" charset="0"/>
              </a:rPr>
              <a:t>Tensor Parallelism (Megatron-LM (2019))</a:t>
            </a:r>
          </a:p>
          <a:p>
            <a:r>
              <a:rPr lang="en-US" dirty="0">
                <a:latin typeface="Arial" panose="020B0604020202020204" pitchFamily="34" charset="0"/>
              </a:rPr>
              <a:t>Splitting </a:t>
            </a:r>
            <a:r>
              <a:rPr lang="en-US" b="0" i="0" u="none" strike="noStrike" dirty="0">
                <a:effectLst/>
                <a:latin typeface="Arial" panose="020B0604020202020204" pitchFamily="34" charset="0"/>
              </a:rPr>
              <a:t>attention (Q, K, V) and feedforward</a:t>
            </a:r>
            <a:r>
              <a:rPr lang="en-US" dirty="0">
                <a:latin typeface="Arial" panose="020B0604020202020204" pitchFamily="34" charset="0"/>
              </a:rPr>
              <a:t> </a:t>
            </a:r>
            <a:r>
              <a:rPr lang="en-US" b="0" i="0" u="none" strike="noStrike" dirty="0">
                <a:effectLst/>
                <a:latin typeface="Arial" panose="020B0604020202020204" pitchFamily="34" charset="0"/>
              </a:rPr>
              <a:t>(W₁, W₂) weight tensors across GPUs to reduce memory usage.</a:t>
            </a:r>
          </a:p>
          <a:p>
            <a:r>
              <a:rPr lang="en-US" b="1" dirty="0">
                <a:latin typeface="Arial" panose="020B0604020202020204" pitchFamily="34" charset="0"/>
                <a:cs typeface="Arial" panose="020B0604020202020204" pitchFamily="34" charset="0"/>
              </a:rPr>
              <a:t>Training Setup</a:t>
            </a:r>
            <a:r>
              <a:rPr lang="en-US" dirty="0">
                <a:latin typeface="Arial" panose="020B0604020202020204" pitchFamily="34" charset="0"/>
                <a:cs typeface="Arial" panose="020B0604020202020204" pitchFamily="34" charset="0"/>
              </a:rPr>
              <a:t>: </a:t>
            </a:r>
          </a:p>
          <a:p>
            <a:pPr lvl="1"/>
            <a:r>
              <a:rPr lang="en-US" dirty="0">
                <a:solidFill>
                  <a:schemeClr val="tx1"/>
                </a:solidFill>
                <a:latin typeface="Arial" panose="020B0604020202020204" pitchFamily="34" charset="0"/>
                <a:cs typeface="Arial" panose="020B0604020202020204" pitchFamily="34" charset="0"/>
              </a:rPr>
              <a:t>Applied on 16K H100 GPUs with a TP degree of 8. </a:t>
            </a:r>
          </a:p>
          <a:p>
            <a:pPr lvl="1"/>
            <a:r>
              <a:rPr lang="en-US" dirty="0">
                <a:solidFill>
                  <a:schemeClr val="tx1"/>
                </a:solidFill>
                <a:latin typeface="Arial" panose="020B0604020202020204" pitchFamily="34" charset="0"/>
                <a:cs typeface="Arial" panose="020B0604020202020204" pitchFamily="34" charset="0"/>
              </a:rPr>
              <a:t>Each GPU handles 1/8 of weight tensors (e.g., 16 attention heads per GPU out of 128).</a:t>
            </a:r>
          </a:p>
          <a:p>
            <a:pPr marL="0" indent="0">
              <a:buNone/>
            </a:pP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793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9D4CC-15B6-25C0-45A8-E76976CFBE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E14354-68F5-F1F1-4A2B-863D9FF1F5A3}"/>
              </a:ext>
            </a:extLst>
          </p:cNvPr>
          <p:cNvSpPr>
            <a:spLocks noGrp="1"/>
          </p:cNvSpPr>
          <p:nvPr>
            <p:ph type="title"/>
          </p:nvPr>
        </p:nvSpPr>
        <p:spPr>
          <a:xfrm>
            <a:off x="605368" y="476872"/>
            <a:ext cx="11074576" cy="461665"/>
          </a:xfrm>
        </p:spPr>
        <p:txBody>
          <a:bodyPr/>
          <a:lstStyle/>
          <a:p>
            <a:r>
              <a:rPr lang="en-US" dirty="0"/>
              <a:t>Llama 3 - </a:t>
            </a:r>
            <a:r>
              <a:rPr lang="en-US" b="0" i="0" u="none" strike="noStrike" dirty="0">
                <a:solidFill>
                  <a:srgbClr val="000000"/>
                </a:solidFill>
                <a:effectLst/>
                <a:latin typeface="Arial" panose="020B0604020202020204" pitchFamily="34" charset="0"/>
              </a:rPr>
              <a:t>Distributed Strategy: Pi</a:t>
            </a:r>
            <a:r>
              <a:rPr lang="en-US" dirty="0">
                <a:solidFill>
                  <a:srgbClr val="000000"/>
                </a:solidFill>
              </a:rPr>
              <a:t>peline</a:t>
            </a:r>
            <a:r>
              <a:rPr lang="en-US" b="0" i="0" u="none" strike="noStrike" dirty="0">
                <a:solidFill>
                  <a:srgbClr val="000000"/>
                </a:solidFill>
                <a:effectLst/>
                <a:latin typeface="Arial" panose="020B0604020202020204" pitchFamily="34" charset="0"/>
              </a:rPr>
              <a:t> Parallelism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4AE74C-9516-730E-713F-1CAF86881738}"/>
                  </a:ext>
                </a:extLst>
              </p:cNvPr>
              <p:cNvSpPr>
                <a:spLocks noGrp="1"/>
              </p:cNvSpPr>
              <p:nvPr>
                <p:ph idx="1"/>
              </p:nvPr>
            </p:nvSpPr>
            <p:spPr>
              <a:xfrm>
                <a:off x="607996" y="1114751"/>
                <a:ext cx="10887317" cy="4341928"/>
              </a:xfrm>
            </p:spPr>
            <p:txBody>
              <a:bodyPr/>
              <a:lstStyle/>
              <a:p>
                <a:r>
                  <a:rPr lang="en-US" b="1" i="0" u="none" strike="noStrike" dirty="0">
                    <a:solidFill>
                      <a:srgbClr val="000000"/>
                    </a:solidFill>
                    <a:effectLst/>
                    <a:latin typeface="Arial" panose="020B0604020202020204" pitchFamily="34" charset="0"/>
                  </a:rPr>
                  <a:t>Model Partitioning </a:t>
                </a:r>
              </a:p>
              <a:p>
                <a:pPr lvl="1"/>
                <a:r>
                  <a:rPr lang="en-US" i="0" u="none" strike="noStrike" dirty="0">
                    <a:solidFill>
                      <a:srgbClr val="000000"/>
                    </a:solidFill>
                    <a:effectLst/>
                    <a:latin typeface="Arial" panose="020B0604020202020204" pitchFamily="34" charset="0"/>
                  </a:rPr>
                  <a:t>Splits 126 Transformer layers into 16 stages (PP=16) across 16K GPUs. </a:t>
                </a:r>
              </a:p>
              <a:p>
                <a:pPr lvl="1"/>
                <a:r>
                  <a:rPr lang="en-US" i="0" u="none" strike="noStrike" dirty="0">
                    <a:solidFill>
                      <a:srgbClr val="000000"/>
                    </a:solidFill>
                    <a:effectLst/>
                    <a:latin typeface="Arial" panose="020B0604020202020204" pitchFamily="34" charset="0"/>
                  </a:rPr>
                  <a:t>Stage ( k ): From Layers (k-1) </a:t>
                </a:r>
                <a14:m>
                  <m:oMath xmlns:m="http://schemas.openxmlformats.org/officeDocument/2006/math">
                    <m:r>
                      <a:rPr lang="en-US" i="1" u="none" strike="noStrike" smtClean="0">
                        <a:solidFill>
                          <a:srgbClr val="000000"/>
                        </a:solidFill>
                        <a:effectLst/>
                        <a:latin typeface="Cambria Math" panose="02040503050406030204" pitchFamily="18" charset="0"/>
                        <a:ea typeface="Cambria Math" panose="02040503050406030204" pitchFamily="18" charset="0"/>
                      </a:rPr>
                      <m:t>×</m:t>
                    </m:r>
                  </m:oMath>
                </a14:m>
                <a:r>
                  <a:rPr lang="zh-CN" altLang="en-US" i="0" u="none" strike="noStrike" dirty="0">
                    <a:solidFill>
                      <a:srgbClr val="000000"/>
                    </a:solidFill>
                    <a:effectLst/>
                    <a:latin typeface="Arial" panose="020B0604020202020204" pitchFamily="34" charset="0"/>
                  </a:rPr>
                  <a:t> </a:t>
                </a:r>
                <a:r>
                  <a:rPr lang="en-US" i="0" u="none" strike="noStrike" dirty="0">
                    <a:solidFill>
                      <a:srgbClr val="000000"/>
                    </a:solidFill>
                    <a:effectLst/>
                    <a:latin typeface="Arial" panose="020B0604020202020204" pitchFamily="34" charset="0"/>
                  </a:rPr>
                  <a:t>Layers per stage + 1</a:t>
                </a:r>
                <a:r>
                  <a:rPr lang="zh-CN" altLang="en-US" i="0" u="none" strike="noStrike" dirty="0">
                    <a:solidFill>
                      <a:srgbClr val="000000"/>
                    </a:solidFill>
                    <a:effectLst/>
                    <a:latin typeface="Arial" panose="020B0604020202020204" pitchFamily="34" charset="0"/>
                  </a:rPr>
                  <a:t> </a:t>
                </a:r>
                <a:r>
                  <a:rPr lang="en-US" altLang="zh-CN" i="0" u="none" strike="noStrike" dirty="0">
                    <a:solidFill>
                      <a:srgbClr val="000000"/>
                    </a:solidFill>
                    <a:effectLst/>
                    <a:latin typeface="Arial" panose="020B0604020202020204" pitchFamily="34" charset="0"/>
                  </a:rPr>
                  <a:t>to</a:t>
                </a:r>
                <a:r>
                  <a:rPr lang="en-US" i="0" u="none" strike="noStrike" dirty="0">
                    <a:solidFill>
                      <a:srgbClr val="000000"/>
                    </a:solidFill>
                    <a:effectLst/>
                    <a:latin typeface="Arial" panose="020B0604020202020204" pitchFamily="34" charset="0"/>
                  </a:rPr>
                  <a:t> k </a:t>
                </a:r>
                <a14:m>
                  <m:oMath xmlns:m="http://schemas.openxmlformats.org/officeDocument/2006/math">
                    <m:r>
                      <a:rPr lang="en-US" i="1">
                        <a:solidFill>
                          <a:srgbClr val="000000"/>
                        </a:solidFill>
                        <a:latin typeface="Cambria Math" panose="02040503050406030204" pitchFamily="18" charset="0"/>
                        <a:ea typeface="Cambria Math" panose="02040503050406030204" pitchFamily="18" charset="0"/>
                      </a:rPr>
                      <m:t>×</m:t>
                    </m:r>
                  </m:oMath>
                </a14:m>
                <a:r>
                  <a:rPr lang="zh-CN" altLang="en-US" i="0" u="none" strike="noStrike" dirty="0">
                    <a:solidFill>
                      <a:srgbClr val="000000"/>
                    </a:solidFill>
                    <a:effectLst/>
                    <a:latin typeface="Arial" panose="020B0604020202020204" pitchFamily="34" charset="0"/>
                  </a:rPr>
                  <a:t> </a:t>
                </a:r>
                <a:r>
                  <a:rPr lang="en-US" i="0" u="none" strike="noStrike" dirty="0">
                    <a:solidFill>
                      <a:srgbClr val="000000"/>
                    </a:solidFill>
                    <a:effectLst/>
                    <a:latin typeface="Arial" panose="020B0604020202020204" pitchFamily="34" charset="0"/>
                  </a:rPr>
                  <a:t>Layers per stage</a:t>
                </a:r>
              </a:p>
              <a:p>
                <a:r>
                  <a:rPr lang="en-US" b="1" i="0" u="none" strike="noStrike" dirty="0">
                    <a:solidFill>
                      <a:srgbClr val="000000"/>
                    </a:solidFill>
                    <a:effectLst/>
                    <a:latin typeface="Arial" panose="020B0604020202020204" pitchFamily="34" charset="0"/>
                  </a:rPr>
                  <a:t>Data Flow: </a:t>
                </a:r>
                <a:r>
                  <a:rPr lang="en-US" b="1" i="0" u="none" strike="noStrike" dirty="0" err="1">
                    <a:solidFill>
                      <a:srgbClr val="000000"/>
                    </a:solidFill>
                    <a:effectLst/>
                    <a:latin typeface="Arial" panose="020B0604020202020204" pitchFamily="34" charset="0"/>
                  </a:rPr>
                  <a:t>Microbatch</a:t>
                </a:r>
                <a:r>
                  <a:rPr lang="en-US" b="1" i="0" u="none" strike="noStrike" dirty="0">
                    <a:solidFill>
                      <a:srgbClr val="000000"/>
                    </a:solidFill>
                    <a:effectLst/>
                    <a:latin typeface="Arial" panose="020B0604020202020204" pitchFamily="34" charset="0"/>
                  </a:rPr>
                  <a:t>-based (</a:t>
                </a:r>
                <a:r>
                  <a:rPr lang="en-US" b="1" i="0" u="none" strike="noStrike" dirty="0" err="1">
                    <a:solidFill>
                      <a:srgbClr val="000000"/>
                    </a:solidFill>
                    <a:effectLst/>
                    <a:latin typeface="Arial" panose="020B0604020202020204" pitchFamily="34" charset="0"/>
                  </a:rPr>
                  <a:t>GPipe</a:t>
                </a:r>
                <a:r>
                  <a:rPr lang="en-US" b="1" i="0" u="none" strike="noStrike" dirty="0">
                    <a:solidFill>
                      <a:srgbClr val="000000"/>
                    </a:solidFill>
                    <a:effectLst/>
                    <a:latin typeface="Arial" panose="020B0604020202020204" pitchFamily="34" charset="0"/>
                  </a:rPr>
                  <a:t>-like) </a:t>
                </a:r>
              </a:p>
              <a:p>
                <a:pPr lvl="1"/>
                <a:r>
                  <a:rPr lang="en-US" i="0" u="none" strike="noStrike" dirty="0">
                    <a:solidFill>
                      <a:srgbClr val="000000"/>
                    </a:solidFill>
                    <a:effectLst/>
                    <a:latin typeface="Arial" panose="020B0604020202020204" pitchFamily="34" charset="0"/>
                  </a:rPr>
                  <a:t>Forward: Output passed to the next stage. </a:t>
                </a:r>
              </a:p>
              <a:p>
                <a:pPr lvl="1"/>
                <a:r>
                  <a:rPr lang="en-US" i="0" u="none" strike="noStrike" dirty="0">
                    <a:solidFill>
                      <a:srgbClr val="000000"/>
                    </a:solidFill>
                    <a:effectLst/>
                    <a:latin typeface="Arial" panose="020B0604020202020204" pitchFamily="34" charset="0"/>
                  </a:rPr>
                  <a:t>Backward: Gradients flow in reverse.</a:t>
                </a:r>
              </a:p>
              <a:p>
                <a:pPr lvl="1"/>
                <a:r>
                  <a:rPr lang="en-US" i="0" u="none" strike="noStrike" dirty="0">
                    <a:solidFill>
                      <a:srgbClr val="000000"/>
                    </a:solidFill>
                    <a:effectLst/>
                    <a:latin typeface="Arial" panose="020B0604020202020204" pitchFamily="34" charset="0"/>
                  </a:rPr>
                  <a:t>Processes </a:t>
                </a:r>
                <a:r>
                  <a:rPr lang="en-US" i="0" u="none" strike="noStrike" dirty="0" err="1">
                    <a:solidFill>
                      <a:srgbClr val="000000"/>
                    </a:solidFill>
                    <a:effectLst/>
                    <a:latin typeface="Arial" panose="020B0604020202020204" pitchFamily="34" charset="0"/>
                  </a:rPr>
                  <a:t>microbatches</a:t>
                </a:r>
                <a:r>
                  <a:rPr lang="en-US" i="0" u="none" strike="noStrike" dirty="0">
                    <a:solidFill>
                      <a:srgbClr val="000000"/>
                    </a:solidFill>
                    <a:effectLst/>
                    <a:latin typeface="Arial" panose="020B0604020202020204" pitchFamily="34" charset="0"/>
                  </a:rPr>
                  <a:t> (16M tokens per batch) to reduce idle time</a:t>
                </a:r>
                <a:r>
                  <a:rPr lang="en-US" dirty="0">
                    <a:solidFill>
                      <a:srgbClr val="000000"/>
                    </a:solidFill>
                    <a:latin typeface="Arial" panose="020B0604020202020204" pitchFamily="34" charset="0"/>
                  </a:rPr>
                  <a:t>.</a:t>
                </a:r>
                <a:endParaRPr lang="en-US" i="0" u="none" strike="noStrike" dirty="0">
                  <a:solidFill>
                    <a:srgbClr val="000000"/>
                  </a:solidFill>
                  <a:effectLst/>
                  <a:latin typeface="Arial" panose="020B0604020202020204" pitchFamily="34" charset="0"/>
                </a:endParaRPr>
              </a:p>
              <a:p>
                <a:r>
                  <a:rPr lang="en-US" b="1" i="0" u="none" strike="noStrike" dirty="0">
                    <a:solidFill>
                      <a:srgbClr val="000000"/>
                    </a:solidFill>
                    <a:effectLst/>
                    <a:latin typeface="Arial" panose="020B0604020202020204" pitchFamily="34" charset="0"/>
                  </a:rPr>
                  <a:t>Parallel Execution </a:t>
                </a:r>
              </a:p>
              <a:p>
                <a:pPr lvl="1"/>
                <a:r>
                  <a:rPr lang="en-US" i="0" u="none" strike="noStrike" dirty="0">
                    <a:solidFill>
                      <a:srgbClr val="000000"/>
                    </a:solidFill>
                    <a:effectLst/>
                    <a:latin typeface="Arial" panose="020B0604020202020204" pitchFamily="34" charset="0"/>
                  </a:rPr>
                  <a:t>Devices work simultaneously on different </a:t>
                </a:r>
                <a:r>
                  <a:rPr lang="en-US" i="0" u="none" strike="noStrike" dirty="0" err="1">
                    <a:solidFill>
                      <a:srgbClr val="000000"/>
                    </a:solidFill>
                    <a:effectLst/>
                    <a:latin typeface="Arial" panose="020B0604020202020204" pitchFamily="34" charset="0"/>
                  </a:rPr>
                  <a:t>microbatches</a:t>
                </a:r>
                <a:r>
                  <a:rPr lang="en-US" i="0" u="none" strike="noStrike" dirty="0">
                    <a:solidFill>
                      <a:srgbClr val="000000"/>
                    </a:solidFill>
                    <a:effectLst/>
                    <a:latin typeface="Arial" panose="020B0604020202020204" pitchFamily="34" charset="0"/>
                  </a:rPr>
                  <a:t>. </a:t>
                </a:r>
              </a:p>
              <a:p>
                <a:pPr lvl="1"/>
                <a:r>
                  <a:rPr lang="en-US" i="0" u="none" strike="noStrike" dirty="0">
                    <a:solidFill>
                      <a:srgbClr val="000000"/>
                    </a:solidFill>
                    <a:effectLst/>
                    <a:latin typeface="Arial" panose="020B0604020202020204" pitchFamily="34" charset="0"/>
                  </a:rPr>
                  <a:t>Llama 3 improves over traditional </a:t>
                </a:r>
                <a:r>
                  <a:rPr lang="en-US" i="0" u="none" strike="noStrike" dirty="0" err="1">
                    <a:solidFill>
                      <a:srgbClr val="000000"/>
                    </a:solidFill>
                    <a:effectLst/>
                    <a:latin typeface="Arial" panose="020B0604020202020204" pitchFamily="34" charset="0"/>
                  </a:rPr>
                  <a:t>GPipe</a:t>
                </a:r>
                <a:r>
                  <a:rPr lang="en-US" i="0" u="none" strike="noStrike" dirty="0">
                    <a:solidFill>
                      <a:srgbClr val="000000"/>
                    </a:solidFill>
                    <a:effectLst/>
                    <a:latin typeface="Arial" panose="020B0604020202020204" pitchFamily="34" charset="0"/>
                  </a:rPr>
                  <a:t> with flexible scheduling and optimizations.</a:t>
                </a:r>
              </a:p>
              <a:p>
                <a:endParaRPr lang="en-US"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094AE74C-9516-730E-713F-1CAF86881738}"/>
                  </a:ext>
                </a:extLst>
              </p:cNvPr>
              <p:cNvSpPr>
                <a:spLocks noGrp="1" noRot="1" noChangeAspect="1" noMove="1" noResize="1" noEditPoints="1" noAdjustHandles="1" noChangeArrowheads="1" noChangeShapeType="1" noTextEdit="1"/>
              </p:cNvSpPr>
              <p:nvPr>
                <p:ph idx="1"/>
              </p:nvPr>
            </p:nvSpPr>
            <p:spPr>
              <a:xfrm>
                <a:off x="607996" y="1114751"/>
                <a:ext cx="10887317" cy="4341928"/>
              </a:xfrm>
              <a:blipFill>
                <a:blip r:embed="rId3"/>
                <a:stretch>
                  <a:fillRect l="-1748" t="-875"/>
                </a:stretch>
              </a:blipFill>
            </p:spPr>
            <p:txBody>
              <a:bodyPr/>
              <a:lstStyle/>
              <a:p>
                <a:r>
                  <a:rPr lang="en-US">
                    <a:noFill/>
                  </a:rPr>
                  <a:t> </a:t>
                </a:r>
              </a:p>
            </p:txBody>
          </p:sp>
        </mc:Fallback>
      </mc:AlternateContent>
    </p:spTree>
    <p:extLst>
      <p:ext uri="{BB962C8B-B14F-4D97-AF65-F5344CB8AC3E}">
        <p14:creationId xmlns:p14="http://schemas.microsoft.com/office/powerpoint/2010/main" val="13539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8228E-CAEC-7235-143D-82459BF04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10122-0C38-194F-BDA9-20A506971DE1}"/>
              </a:ext>
            </a:extLst>
          </p:cNvPr>
          <p:cNvSpPr>
            <a:spLocks noGrp="1"/>
          </p:cNvSpPr>
          <p:nvPr>
            <p:ph type="title"/>
          </p:nvPr>
        </p:nvSpPr>
        <p:spPr>
          <a:xfrm>
            <a:off x="605368" y="476872"/>
            <a:ext cx="11074576" cy="461665"/>
          </a:xfrm>
        </p:spPr>
        <p:txBody>
          <a:bodyPr/>
          <a:lstStyle/>
          <a:p>
            <a:r>
              <a:rPr lang="en-US" dirty="0"/>
              <a:t>Llama 3 - </a:t>
            </a:r>
            <a:r>
              <a:rPr lang="en-US" b="0" i="0" u="none" strike="noStrike" dirty="0">
                <a:solidFill>
                  <a:srgbClr val="000000"/>
                </a:solidFill>
                <a:effectLst/>
                <a:latin typeface="Arial" panose="020B0604020202020204" pitchFamily="34" charset="0"/>
              </a:rPr>
              <a:t>Distributed Strategy: Pi</a:t>
            </a:r>
            <a:r>
              <a:rPr lang="en-US" dirty="0">
                <a:solidFill>
                  <a:srgbClr val="000000"/>
                </a:solidFill>
              </a:rPr>
              <a:t>peline</a:t>
            </a:r>
            <a:r>
              <a:rPr lang="en-US" b="0" i="0" u="none" strike="noStrike" dirty="0">
                <a:solidFill>
                  <a:srgbClr val="000000"/>
                </a:solidFill>
                <a:effectLst/>
                <a:latin typeface="Arial" panose="020B0604020202020204" pitchFamily="34" charset="0"/>
              </a:rPr>
              <a:t> Parallelism</a:t>
            </a:r>
            <a:endParaRPr lang="en-US" dirty="0"/>
          </a:p>
        </p:txBody>
      </p:sp>
      <p:pic>
        <p:nvPicPr>
          <p:cNvPr id="3" name="Picture 2" descr="A diagram of a flowchart&#10;&#10;AI-generated content may be incorrect.">
            <a:extLst>
              <a:ext uri="{FF2B5EF4-FFF2-40B4-BE49-F238E27FC236}">
                <a16:creationId xmlns:a16="http://schemas.microsoft.com/office/drawing/2014/main" id="{B4B541EA-3A3D-FFD4-6E2D-0814F0F43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226" y="1498503"/>
            <a:ext cx="7716866" cy="3455150"/>
          </a:xfrm>
          <a:prstGeom prst="rect">
            <a:avLst/>
          </a:prstGeom>
        </p:spPr>
      </p:pic>
      <p:sp>
        <p:nvSpPr>
          <p:cNvPr id="4" name="Content Placeholder 2">
            <a:extLst>
              <a:ext uri="{FF2B5EF4-FFF2-40B4-BE49-F238E27FC236}">
                <a16:creationId xmlns:a16="http://schemas.microsoft.com/office/drawing/2014/main" id="{ADAAC4D5-9531-8F77-E005-F2763A186EE8}"/>
              </a:ext>
            </a:extLst>
          </p:cNvPr>
          <p:cNvSpPr txBox="1">
            <a:spLocks/>
          </p:cNvSpPr>
          <p:nvPr/>
        </p:nvSpPr>
        <p:spPr bwMode="auto">
          <a:xfrm>
            <a:off x="3722489" y="4916073"/>
            <a:ext cx="5306360" cy="443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7648" rIns="0" bIns="97648" numCol="1" anchor="t" anchorCtr="0" compatLnSpc="1">
            <a:prstTxWarp prst="textNoShape">
              <a:avLst/>
            </a:prstTxWarp>
            <a:spAutoFit/>
          </a:bodyPr>
          <a:lstStyle>
            <a:lvl1pPr marL="242888" indent="-242888" algn="l" defTabSz="901700" rtl="0" eaLnBrk="0" fontAlgn="base" hangingPunct="0">
              <a:spcBef>
                <a:spcPts val="400"/>
              </a:spcBef>
              <a:spcAft>
                <a:spcPts val="200"/>
              </a:spcAft>
              <a:buClr>
                <a:schemeClr val="tx2"/>
              </a:buClr>
              <a:buSzPct val="120000"/>
              <a:buFont typeface="Lucida Grande" panose="020B0600040502020204" pitchFamily="34" charset="0"/>
              <a:buChar char="‣"/>
              <a:defRPr sz="2000" b="0" kern="1200">
                <a:solidFill>
                  <a:schemeClr val="tx1"/>
                </a:solidFill>
                <a:latin typeface="+mn-lt"/>
                <a:ea typeface="+mn-ea"/>
                <a:cs typeface="+mn-cs"/>
              </a:defRPr>
            </a:lvl1pPr>
            <a:lvl2pPr marL="660400" indent="-303213" algn="l" defTabSz="901700" rtl="0" eaLnBrk="0" fontAlgn="base" hangingPunct="0">
              <a:spcBef>
                <a:spcPts val="200"/>
              </a:spcBef>
              <a:spcAft>
                <a:spcPts val="200"/>
              </a:spcAft>
              <a:buClr>
                <a:schemeClr val="tx1"/>
              </a:buClr>
              <a:buSzPct val="110000"/>
              <a:buFont typeface="Arial" panose="020B0604020202020204" pitchFamily="34" charset="0"/>
              <a:buChar char="•"/>
              <a:defRPr kern="1200">
                <a:solidFill>
                  <a:schemeClr val="bg1">
                    <a:lumMod val="50000"/>
                  </a:schemeClr>
                </a:solidFill>
                <a:latin typeface="+mn-lt"/>
                <a:ea typeface="+mn-ea"/>
                <a:cs typeface="+mn-cs"/>
              </a:defRPr>
            </a:lvl2pPr>
            <a:lvl3pPr marL="1077913" indent="-303213" algn="l" defTabSz="901700" rtl="0" eaLnBrk="0" fontAlgn="base" hangingPunct="0">
              <a:spcBef>
                <a:spcPts val="200"/>
              </a:spcBef>
              <a:spcAft>
                <a:spcPts val="200"/>
              </a:spcAft>
              <a:buClr>
                <a:schemeClr val="accent1"/>
              </a:buClr>
              <a:buFont typeface="Arial" panose="020B0604020202020204" pitchFamily="34" charset="0"/>
              <a:buChar char="–"/>
              <a:defRPr sz="1600" b="0" kern="1200">
                <a:solidFill>
                  <a:schemeClr val="bg1">
                    <a:lumMod val="50000"/>
                  </a:schemeClr>
                </a:solidFill>
                <a:latin typeface="+mn-lt"/>
                <a:ea typeface="+mn-ea"/>
                <a:cs typeface="+mn-cs"/>
              </a:defRPr>
            </a:lvl3pPr>
            <a:lvl4pPr marL="1438275" indent="-246063" algn="l" defTabSz="901700" rtl="0" eaLnBrk="0" fontAlgn="base" hangingPunct="0">
              <a:spcBef>
                <a:spcPts val="200"/>
              </a:spcBef>
              <a:spcAft>
                <a:spcPts val="200"/>
              </a:spcAft>
              <a:buClr>
                <a:schemeClr val="tx2"/>
              </a:buClr>
              <a:buFont typeface="Arial" panose="020B0604020202020204" pitchFamily="34" charset="0"/>
              <a:buChar char="•"/>
              <a:defRPr sz="1600" kern="1200">
                <a:solidFill>
                  <a:schemeClr val="bg1">
                    <a:lumMod val="50000"/>
                  </a:schemeClr>
                </a:solidFill>
                <a:latin typeface="+mn-lt"/>
                <a:ea typeface="+mn-ea"/>
                <a:cs typeface="+mn-cs"/>
              </a:defRPr>
            </a:lvl4pPr>
            <a:lvl5pPr marL="1795463" indent="-242888" algn="l" defTabSz="901700" rtl="0" eaLnBrk="0" fontAlgn="base" hangingPunct="0">
              <a:spcBef>
                <a:spcPts val="200"/>
              </a:spcBef>
              <a:spcAft>
                <a:spcPts val="200"/>
              </a:spcAft>
              <a:buClr>
                <a:schemeClr val="tx2"/>
              </a:buClr>
              <a:buFont typeface="Franklin Gothic Book" panose="020B0503020102020204" pitchFamily="34" charset="0"/>
              <a:buChar char="–"/>
              <a:defRPr sz="16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dirty="0">
                <a:latin typeface="Arial" panose="020B0604020202020204" pitchFamily="34" charset="0"/>
                <a:cs typeface="Arial" panose="020B0604020202020204" pitchFamily="34" charset="0"/>
              </a:rPr>
              <a:t>Figure: Pipeline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parallelism</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example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[Huang et al., 2019]</a:t>
            </a:r>
          </a:p>
        </p:txBody>
      </p:sp>
      <p:sp>
        <p:nvSpPr>
          <p:cNvPr id="6" name="TextBox 5">
            <a:extLst>
              <a:ext uri="{FF2B5EF4-FFF2-40B4-BE49-F238E27FC236}">
                <a16:creationId xmlns:a16="http://schemas.microsoft.com/office/drawing/2014/main" id="{41BCF8DC-C07E-0A2C-2E20-45AF5775B9F5}"/>
              </a:ext>
            </a:extLst>
          </p:cNvPr>
          <p:cNvSpPr txBox="1"/>
          <p:nvPr/>
        </p:nvSpPr>
        <p:spPr bwMode="auto">
          <a:xfrm>
            <a:off x="605371" y="5774876"/>
            <a:ext cx="939572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dirty="0">
                <a:solidFill>
                  <a:schemeClr val="tx1"/>
                </a:solidFill>
                <a:cs typeface="Arial" panose="020B0604020202020204" pitchFamily="34" charset="0"/>
              </a:rPr>
              <a:t>Reference: </a:t>
            </a:r>
            <a:r>
              <a:rPr lang="en-US" altLang="zh-CN" sz="1400" dirty="0">
                <a:solidFill>
                  <a:schemeClr val="tx1"/>
                </a:solidFill>
                <a:latin typeface="Arial" panose="020B0604020202020204" pitchFamily="34" charset="0"/>
                <a:cs typeface="Arial" panose="020B0604020202020204" pitchFamily="34" charset="0"/>
              </a:rPr>
              <a:t>Huang et al.,</a:t>
            </a:r>
            <a:r>
              <a:rPr lang="en-US" dirty="0">
                <a:solidFill>
                  <a:schemeClr val="tx1"/>
                </a:solidFill>
              </a:rPr>
              <a:t> </a:t>
            </a:r>
            <a:r>
              <a:rPr lang="en-US" dirty="0" err="1">
                <a:solidFill>
                  <a:schemeClr val="tx1"/>
                </a:solidFill>
              </a:rPr>
              <a:t>Gpipe</a:t>
            </a:r>
            <a:r>
              <a:rPr lang="en-US" dirty="0">
                <a:solidFill>
                  <a:schemeClr val="tx1"/>
                </a:solidFill>
              </a:rPr>
              <a:t>: Efficient training of giant neural networks using pipeline parallelism, 2019.  </a:t>
            </a:r>
          </a:p>
          <a:p>
            <a:endParaRPr lang="en-US" dirty="0">
              <a:solidFill>
                <a:schemeClr val="tx1"/>
              </a:solidFill>
            </a:endParaRPr>
          </a:p>
        </p:txBody>
      </p:sp>
    </p:spTree>
    <p:extLst>
      <p:ext uri="{BB962C8B-B14F-4D97-AF65-F5344CB8AC3E}">
        <p14:creationId xmlns:p14="http://schemas.microsoft.com/office/powerpoint/2010/main" val="3057234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48757-2903-5E2A-62EA-9E400EF14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2368B5-E506-3FCF-711F-7D85F4213DE6}"/>
              </a:ext>
            </a:extLst>
          </p:cNvPr>
          <p:cNvSpPr>
            <a:spLocks noGrp="1"/>
          </p:cNvSpPr>
          <p:nvPr>
            <p:ph type="title"/>
          </p:nvPr>
        </p:nvSpPr>
        <p:spPr>
          <a:xfrm>
            <a:off x="605368" y="476872"/>
            <a:ext cx="11074576" cy="461665"/>
          </a:xfrm>
        </p:spPr>
        <p:txBody>
          <a:bodyPr/>
          <a:lstStyle/>
          <a:p>
            <a:r>
              <a:rPr lang="en-US" dirty="0"/>
              <a:t>Llama 3 - </a:t>
            </a:r>
            <a:r>
              <a:rPr lang="en-US" b="0" i="0" u="none" strike="noStrike" dirty="0">
                <a:solidFill>
                  <a:srgbClr val="000000"/>
                </a:solidFill>
                <a:effectLst/>
                <a:latin typeface="Arial" panose="020B0604020202020204" pitchFamily="34" charset="0"/>
              </a:rPr>
              <a:t>Challenges with Traditional Pipeline Parallelism</a:t>
            </a:r>
            <a:endParaRPr lang="en-US" dirty="0"/>
          </a:p>
        </p:txBody>
      </p:sp>
      <p:sp>
        <p:nvSpPr>
          <p:cNvPr id="3" name="Content Placeholder 2">
            <a:extLst>
              <a:ext uri="{FF2B5EF4-FFF2-40B4-BE49-F238E27FC236}">
                <a16:creationId xmlns:a16="http://schemas.microsoft.com/office/drawing/2014/main" id="{6AE6370B-F884-6929-3959-A364DAF320C2}"/>
              </a:ext>
            </a:extLst>
          </p:cNvPr>
          <p:cNvSpPr>
            <a:spLocks noGrp="1"/>
          </p:cNvSpPr>
          <p:nvPr>
            <p:ph idx="1"/>
          </p:nvPr>
        </p:nvSpPr>
        <p:spPr>
          <a:xfrm>
            <a:off x="607996" y="1114750"/>
            <a:ext cx="10887317" cy="5075462"/>
          </a:xfrm>
        </p:spPr>
        <p:txBody>
          <a:bodyPr/>
          <a:lstStyle/>
          <a:p>
            <a:pPr algn="l"/>
            <a:r>
              <a:rPr lang="en-US" b="1" i="0" u="none" strike="noStrike" dirty="0">
                <a:solidFill>
                  <a:srgbClr val="000000"/>
                </a:solidFill>
                <a:effectLst/>
                <a:latin typeface="Arial" panose="020B0604020202020204" pitchFamily="34" charset="0"/>
              </a:rPr>
              <a:t>Batch Size Constraint </a:t>
            </a:r>
          </a:p>
          <a:p>
            <a:pPr lvl="1"/>
            <a:r>
              <a:rPr lang="en-US" i="0" u="none" strike="noStrike" dirty="0">
                <a:solidFill>
                  <a:srgbClr val="000000"/>
                </a:solidFill>
                <a:effectLst/>
                <a:latin typeface="Arial" panose="020B0604020202020204" pitchFamily="34" charset="0"/>
              </a:rPr>
              <a:t>Problem: In traditional </a:t>
            </a:r>
            <a:r>
              <a:rPr lang="en-US" i="0" u="none" strike="noStrike" dirty="0" err="1">
                <a:solidFill>
                  <a:srgbClr val="000000"/>
                </a:solidFill>
                <a:effectLst/>
                <a:latin typeface="Arial" panose="020B0604020202020204" pitchFamily="34" charset="0"/>
              </a:rPr>
              <a:t>GPipe</a:t>
            </a:r>
            <a:r>
              <a:rPr lang="en-US" i="0" u="none" strike="noStrike" dirty="0">
                <a:solidFill>
                  <a:srgbClr val="000000"/>
                </a:solidFill>
                <a:effectLst/>
                <a:latin typeface="Arial" panose="020B0604020202020204" pitchFamily="34" charset="0"/>
              </a:rPr>
              <a:t>, batch size per GPU is tied to stages (PP) or the total </a:t>
            </a:r>
            <a:r>
              <a:rPr lang="en-US" i="0" u="none" strike="noStrike" dirty="0" err="1">
                <a:solidFill>
                  <a:srgbClr val="000000"/>
                </a:solidFill>
                <a:effectLst/>
                <a:latin typeface="Arial" panose="020B0604020202020204" pitchFamily="34" charset="0"/>
              </a:rPr>
              <a:t>microbatches</a:t>
            </a:r>
            <a:r>
              <a:rPr lang="en-US" i="0" u="none" strike="noStrike" dirty="0">
                <a:solidFill>
                  <a:srgbClr val="000000"/>
                </a:solidFill>
                <a:effectLst/>
                <a:latin typeface="Arial" panose="020B0604020202020204" pitchFamily="34" charset="0"/>
              </a:rPr>
              <a:t>. </a:t>
            </a:r>
          </a:p>
          <a:p>
            <a:pPr lvl="2"/>
            <a:r>
              <a:rPr lang="en-US" i="0" u="none" strike="noStrike" dirty="0">
                <a:solidFill>
                  <a:srgbClr val="000000"/>
                </a:solidFill>
                <a:effectLst/>
                <a:latin typeface="Arial" panose="020B0604020202020204" pitchFamily="34" charset="0"/>
              </a:rPr>
              <a:t>DFS: N (batch size of each stage) = </a:t>
            </a:r>
            <a:r>
              <a:rPr lang="en-US" dirty="0">
                <a:solidFill>
                  <a:srgbClr val="000000"/>
                </a:solidFill>
                <a:latin typeface="Arial" panose="020B0604020202020204" pitchFamily="34" charset="0"/>
              </a:rPr>
              <a:t>PP </a:t>
            </a:r>
            <a:r>
              <a:rPr lang="en-US" i="0" u="none" strike="noStrike" dirty="0">
                <a:solidFill>
                  <a:srgbClr val="000000"/>
                </a:solidFill>
                <a:effectLst/>
                <a:latin typeface="Arial" panose="020B0604020202020204" pitchFamily="34" charset="0"/>
              </a:rPr>
              <a:t>(pipeline stages). </a:t>
            </a:r>
          </a:p>
          <a:p>
            <a:pPr lvl="2"/>
            <a:r>
              <a:rPr lang="en-US" i="0" u="none" strike="noStrike" dirty="0">
                <a:solidFill>
                  <a:srgbClr val="000000"/>
                </a:solidFill>
                <a:effectLst/>
                <a:latin typeface="Arial" panose="020B0604020202020204" pitchFamily="34" charset="0"/>
              </a:rPr>
              <a:t>BFS: N = M</a:t>
            </a:r>
            <a:r>
              <a:rPr lang="zh-CN" altLang="en-US" i="0" u="none" strike="noStrike" dirty="0">
                <a:solidFill>
                  <a:srgbClr val="000000"/>
                </a:solidFill>
                <a:effectLst/>
                <a:latin typeface="Arial" panose="020B0604020202020204" pitchFamily="34" charset="0"/>
              </a:rPr>
              <a:t> </a:t>
            </a:r>
            <a:r>
              <a:rPr lang="en-US" i="0" u="none" strike="noStrike" dirty="0">
                <a:solidFill>
                  <a:srgbClr val="000000"/>
                </a:solidFill>
                <a:effectLst/>
                <a:latin typeface="Arial" panose="020B0604020202020204" pitchFamily="34" charset="0"/>
              </a:rPr>
              <a:t>(total </a:t>
            </a:r>
            <a:r>
              <a:rPr lang="en-US" i="0" u="none" strike="noStrike" dirty="0" err="1">
                <a:solidFill>
                  <a:srgbClr val="000000"/>
                </a:solidFill>
                <a:effectLst/>
                <a:latin typeface="Arial" panose="020B0604020202020204" pitchFamily="34" charset="0"/>
              </a:rPr>
              <a:t>microbatches</a:t>
            </a:r>
            <a:r>
              <a:rPr lang="en-US" i="0" u="none" strike="noStrike" dirty="0">
                <a:solidFill>
                  <a:srgbClr val="000000"/>
                </a:solidFill>
                <a:effectLst/>
                <a:latin typeface="Arial" panose="020B0604020202020204" pitchFamily="34" charset="0"/>
              </a:rPr>
              <a:t>).</a:t>
            </a:r>
          </a:p>
          <a:p>
            <a:pPr lvl="1"/>
            <a:r>
              <a:rPr lang="en-US" i="0" u="none" strike="noStrike" dirty="0">
                <a:solidFill>
                  <a:srgbClr val="000000"/>
                </a:solidFill>
                <a:effectLst/>
                <a:latin typeface="Arial" panose="020B0604020202020204" pitchFamily="34" charset="0"/>
              </a:rPr>
              <a:t>Impact: Limits flexibility in pre-training batch adjustments for Llama 3.</a:t>
            </a:r>
          </a:p>
          <a:p>
            <a:pPr algn="l"/>
            <a:r>
              <a:rPr lang="en-US" b="1" i="0" u="none" strike="noStrike" dirty="0">
                <a:solidFill>
                  <a:srgbClr val="000000"/>
                </a:solidFill>
                <a:effectLst/>
                <a:latin typeface="Arial" panose="020B0604020202020204" pitchFamily="34" charset="0"/>
              </a:rPr>
              <a:t>Memory Imbalance </a:t>
            </a:r>
          </a:p>
          <a:p>
            <a:pPr lvl="1"/>
            <a:r>
              <a:rPr lang="en-US" i="0" u="none" strike="noStrike" dirty="0">
                <a:solidFill>
                  <a:srgbClr val="000000"/>
                </a:solidFill>
                <a:effectLst/>
                <a:latin typeface="Arial" panose="020B0604020202020204" pitchFamily="34" charset="0"/>
              </a:rPr>
              <a:t>Problem: Uneven memory usage across 16 pipeline stages (126 layers). </a:t>
            </a:r>
          </a:p>
          <a:p>
            <a:pPr lvl="2"/>
            <a:r>
              <a:rPr lang="en-US" i="0" u="none" strike="noStrike" dirty="0">
                <a:solidFill>
                  <a:srgbClr val="000000"/>
                </a:solidFill>
                <a:effectLst/>
                <a:latin typeface="Arial" panose="020B0604020202020204" pitchFamily="34" charset="0"/>
              </a:rPr>
              <a:t>First stage uses more memory (embedding layer).</a:t>
            </a:r>
          </a:p>
          <a:p>
            <a:pPr lvl="1"/>
            <a:r>
              <a:rPr lang="en-US" i="0" u="none" strike="noStrike" dirty="0">
                <a:solidFill>
                  <a:srgbClr val="000000"/>
                </a:solidFill>
                <a:effectLst/>
                <a:latin typeface="Arial" panose="020B0604020202020204" pitchFamily="34" charset="0"/>
              </a:rPr>
              <a:t>Impact: Memory overflow on some GPUs, underuse on others.</a:t>
            </a:r>
          </a:p>
          <a:p>
            <a:pPr algn="l"/>
            <a:r>
              <a:rPr lang="en-US" b="1" i="0" u="none" strike="noStrike" dirty="0">
                <a:solidFill>
                  <a:srgbClr val="000000"/>
                </a:solidFill>
                <a:effectLst/>
                <a:latin typeface="Arial" panose="020B0604020202020204" pitchFamily="34" charset="0"/>
              </a:rPr>
              <a:t>Computation Imbalance </a:t>
            </a:r>
          </a:p>
          <a:p>
            <a:pPr lvl="1"/>
            <a:r>
              <a:rPr lang="en-US" i="0" u="none" strike="noStrike" dirty="0">
                <a:solidFill>
                  <a:srgbClr val="000000"/>
                </a:solidFill>
                <a:effectLst/>
                <a:latin typeface="Arial" panose="020B0604020202020204" pitchFamily="34" charset="0"/>
              </a:rPr>
              <a:t>Problem: Last stage bottlenecks (output/loss computation). </a:t>
            </a:r>
          </a:p>
          <a:p>
            <a:pPr lvl="1"/>
            <a:r>
              <a:rPr lang="en-US" i="0" u="none" strike="noStrike" dirty="0">
                <a:solidFill>
                  <a:srgbClr val="000000"/>
                </a:solidFill>
                <a:effectLst/>
                <a:latin typeface="Arial" panose="020B0604020202020204" pitchFamily="34" charset="0"/>
              </a:rPr>
              <a:t>Impact: Slows pipeline, reduces throughput.</a:t>
            </a:r>
          </a:p>
          <a:p>
            <a:endParaRPr lang="en-US"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41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表, 气泡图&#10;&#10;AI 生成的内容可能不正确。">
            <a:extLst>
              <a:ext uri="{FF2B5EF4-FFF2-40B4-BE49-F238E27FC236}">
                <a16:creationId xmlns:a16="http://schemas.microsoft.com/office/drawing/2014/main" id="{0C3C5A7C-E244-021D-3907-5F84F1009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107" y="1702164"/>
            <a:ext cx="7345181" cy="4231157"/>
          </a:xfrm>
          <a:prstGeom prst="rect">
            <a:avLst/>
          </a:prstGeom>
        </p:spPr>
      </p:pic>
      <p:sp>
        <p:nvSpPr>
          <p:cNvPr id="2" name="Title 1">
            <a:extLst>
              <a:ext uri="{FF2B5EF4-FFF2-40B4-BE49-F238E27FC236}">
                <a16:creationId xmlns:a16="http://schemas.microsoft.com/office/drawing/2014/main" id="{966BB9FC-0070-08FB-63F3-78BB94A60AA2}"/>
              </a:ext>
            </a:extLst>
          </p:cNvPr>
          <p:cNvSpPr>
            <a:spLocks noGrp="1"/>
          </p:cNvSpPr>
          <p:nvPr>
            <p:ph type="title"/>
          </p:nvPr>
        </p:nvSpPr>
        <p:spPr>
          <a:xfrm>
            <a:off x="605368" y="476872"/>
            <a:ext cx="11074576" cy="461665"/>
          </a:xfrm>
        </p:spPr>
        <p:txBody>
          <a:bodyPr wrap="square" anchor="ctr">
            <a:normAutofit/>
          </a:bodyPr>
          <a:lstStyle/>
          <a:p>
            <a:r>
              <a:rPr lang="en-US" altLang="zh-CN" dirty="0"/>
              <a:t>Background</a:t>
            </a:r>
            <a:endParaRPr lang="en-US" dirty="0"/>
          </a:p>
        </p:txBody>
      </p:sp>
      <p:sp>
        <p:nvSpPr>
          <p:cNvPr id="4" name="内容占位符 3">
            <a:extLst>
              <a:ext uri="{FF2B5EF4-FFF2-40B4-BE49-F238E27FC236}">
                <a16:creationId xmlns:a16="http://schemas.microsoft.com/office/drawing/2014/main" id="{7FF63CE7-6243-5087-473D-CCD071B52C74}"/>
              </a:ext>
            </a:extLst>
          </p:cNvPr>
          <p:cNvSpPr>
            <a:spLocks noGrp="1"/>
          </p:cNvSpPr>
          <p:nvPr>
            <p:ph idx="1"/>
          </p:nvPr>
        </p:nvSpPr>
        <p:spPr>
          <a:xfrm>
            <a:off x="1163515" y="938537"/>
            <a:ext cx="9288378" cy="4371975"/>
          </a:xfrm>
        </p:spPr>
        <p:txBody>
          <a:bodyPr wrap="square" anchor="t">
            <a:normAutofit/>
          </a:bodyPr>
          <a:lstStyle/>
          <a:p>
            <a:pPr marL="417512" lvl="1" indent="0">
              <a:buNone/>
            </a:pPr>
            <a:r>
              <a:rPr lang="en-US" altLang="zh-CN" sz="2000" dirty="0">
                <a:solidFill>
                  <a:schemeClr val="tx1"/>
                </a:solidFill>
                <a:effectLst/>
              </a:rPr>
              <a:t>Large Language Models (LLMs) with billions to trillions of parameters demand massive computational resources, due to </a:t>
            </a:r>
            <a:r>
              <a:rPr lang="en-US" altLang="zh-CN" sz="2000" dirty="0">
                <a:solidFill>
                  <a:schemeClr val="tx1"/>
                </a:solidFill>
                <a:effectLst/>
                <a:latin typeface="Arial" panose="020B0604020202020204" pitchFamily="34" charset="0"/>
              </a:rPr>
              <a:t>memory constraints and prolonged training times on single devices. </a:t>
            </a:r>
          </a:p>
          <a:p>
            <a:pPr marL="417512" lvl="1" indent="0">
              <a:buNone/>
            </a:pPr>
            <a:endParaRPr lang="en-US" altLang="zh-CN" sz="2000" dirty="0">
              <a:solidFill>
                <a:schemeClr val="tx1"/>
              </a:solidFill>
              <a:effectLst/>
            </a:endParaRPr>
          </a:p>
        </p:txBody>
      </p:sp>
      <p:sp>
        <p:nvSpPr>
          <p:cNvPr id="15" name="文本框 14">
            <a:extLst>
              <a:ext uri="{FF2B5EF4-FFF2-40B4-BE49-F238E27FC236}">
                <a16:creationId xmlns:a16="http://schemas.microsoft.com/office/drawing/2014/main" id="{303A274E-737E-87BA-619D-43C6139B85F2}"/>
              </a:ext>
            </a:extLst>
          </p:cNvPr>
          <p:cNvSpPr txBox="1"/>
          <p:nvPr/>
        </p:nvSpPr>
        <p:spPr bwMode="auto">
          <a:xfrm>
            <a:off x="4150602" y="5783528"/>
            <a:ext cx="6100996" cy="271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ts val="1425"/>
              </a:lnSpc>
              <a:spcAft>
                <a:spcPts val="150"/>
              </a:spcAft>
            </a:pPr>
            <a:r>
              <a:rPr lang="en-US" altLang="zh-CN" i="0" dirty="0">
                <a:solidFill>
                  <a:srgbClr val="222222"/>
                </a:solidFill>
                <a:effectLst/>
                <a:latin typeface="Arial" panose="020B0604020202020204" pitchFamily="34" charset="0"/>
              </a:rPr>
              <a:t>Ref: </a:t>
            </a:r>
            <a:r>
              <a:rPr lang="en-US" altLang="zh-CN" i="1" dirty="0">
                <a:solidFill>
                  <a:srgbClr val="222222"/>
                </a:solidFill>
                <a:effectLst/>
                <a:latin typeface="Arial" panose="020B0604020202020204" pitchFamily="34" charset="0"/>
              </a:rPr>
              <a:t>A </a:t>
            </a:r>
            <a:r>
              <a:rPr lang="en-US" altLang="zh-CN" i="1" dirty="0">
                <a:solidFill>
                  <a:srgbClr val="000000"/>
                </a:solidFill>
                <a:effectLst/>
                <a:latin typeface="Arial" panose="020B0604020202020204" pitchFamily="34" charset="0"/>
              </a:rPr>
              <a:t>survey </a:t>
            </a:r>
            <a:r>
              <a:rPr lang="en-US" altLang="zh-CN" i="1" dirty="0">
                <a:solidFill>
                  <a:srgbClr val="222222"/>
                </a:solidFill>
                <a:effectLst/>
                <a:latin typeface="Arial" panose="020B0604020202020204" pitchFamily="34" charset="0"/>
              </a:rPr>
              <a:t>of </a:t>
            </a:r>
            <a:r>
              <a:rPr lang="en-US" altLang="zh-CN" i="1" dirty="0">
                <a:solidFill>
                  <a:srgbClr val="000000"/>
                </a:solidFill>
                <a:effectLst/>
                <a:latin typeface="Arial" panose="020B0604020202020204" pitchFamily="34" charset="0"/>
              </a:rPr>
              <a:t>large language models</a:t>
            </a:r>
            <a:endParaRPr lang="en-US" altLang="zh-CN" i="1"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218006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F22A2-8E09-13A8-E3DB-D6464033C0F8}"/>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EB4B1A74-9A75-63A4-B1B2-E2B6B5177934}"/>
              </a:ext>
            </a:extLst>
          </p:cNvPr>
          <p:cNvSpPr>
            <a:spLocks noGrp="1"/>
          </p:cNvSpPr>
          <p:nvPr>
            <p:ph type="title"/>
          </p:nvPr>
        </p:nvSpPr>
        <p:spPr>
          <a:xfrm>
            <a:off x="605368" y="476872"/>
            <a:ext cx="11074576" cy="461665"/>
          </a:xfrm>
        </p:spPr>
        <p:txBody>
          <a:bodyPr/>
          <a:lstStyle/>
          <a:p>
            <a:r>
              <a:rPr lang="en-US" dirty="0"/>
              <a:t>Llama 3 - </a:t>
            </a:r>
            <a:r>
              <a:rPr lang="en-US" b="0" i="0" u="none" strike="noStrike" dirty="0">
                <a:solidFill>
                  <a:srgbClr val="000000"/>
                </a:solidFill>
                <a:effectLst/>
                <a:latin typeface="Arial" panose="020B0604020202020204" pitchFamily="34" charset="0"/>
              </a:rPr>
              <a:t>Solutions</a:t>
            </a:r>
            <a:endParaRPr lang="en-US" dirty="0"/>
          </a:p>
        </p:txBody>
      </p:sp>
      <p:sp>
        <p:nvSpPr>
          <p:cNvPr id="7" name="Content Placeholder 2">
            <a:extLst>
              <a:ext uri="{FF2B5EF4-FFF2-40B4-BE49-F238E27FC236}">
                <a16:creationId xmlns:a16="http://schemas.microsoft.com/office/drawing/2014/main" id="{A4C07C44-DAAB-0A29-2F5D-5C930D183006}"/>
              </a:ext>
            </a:extLst>
          </p:cNvPr>
          <p:cNvSpPr>
            <a:spLocks noGrp="1"/>
          </p:cNvSpPr>
          <p:nvPr>
            <p:ph idx="1"/>
          </p:nvPr>
        </p:nvSpPr>
        <p:spPr>
          <a:xfrm>
            <a:off x="607996" y="996000"/>
            <a:ext cx="11310026" cy="3490412"/>
          </a:xfrm>
        </p:spPr>
        <p:txBody>
          <a:bodyPr/>
          <a:lstStyle/>
          <a:p>
            <a:pPr algn="l"/>
            <a:r>
              <a:rPr lang="en-US" b="1" i="0" u="none" strike="noStrike" dirty="0">
                <a:solidFill>
                  <a:srgbClr val="000000"/>
                </a:solidFill>
                <a:effectLst/>
                <a:latin typeface="Arial" panose="020B0604020202020204" pitchFamily="34" charset="0"/>
              </a:rPr>
              <a:t>Flexible N Configuration</a:t>
            </a:r>
          </a:p>
          <a:p>
            <a:pPr lvl="1"/>
            <a:r>
              <a:rPr lang="en-US" b="0" i="0" u="none" strike="noStrike" dirty="0">
                <a:solidFill>
                  <a:srgbClr val="000000"/>
                </a:solidFill>
                <a:effectLst/>
                <a:latin typeface="Arial" panose="020B0604020202020204" pitchFamily="34" charset="0"/>
              </a:rPr>
              <a:t>Solution: N set flexibly (e.g., N=</a:t>
            </a:r>
            <a:r>
              <a:rPr lang="en-US" altLang="zh-CN" b="0" i="0" u="none" strike="noStrike" dirty="0">
                <a:solidFill>
                  <a:srgbClr val="000000"/>
                </a:solidFill>
                <a:effectLst/>
                <a:latin typeface="Arial" panose="020B0604020202020204" pitchFamily="34" charset="0"/>
              </a:rPr>
              <a:t>5</a:t>
            </a:r>
            <a:r>
              <a:rPr lang="en-US" b="0" i="0" u="none" strike="noStrike" dirty="0">
                <a:solidFill>
                  <a:srgbClr val="000000"/>
                </a:solidFill>
                <a:effectLst/>
                <a:latin typeface="Arial" panose="020B0604020202020204" pitchFamily="34" charset="0"/>
              </a:rPr>
              <a:t>).</a:t>
            </a:r>
          </a:p>
          <a:p>
            <a:pPr lvl="1"/>
            <a:r>
              <a:rPr lang="en-US" b="0" i="0" u="none" strike="noStrike" dirty="0">
                <a:solidFill>
                  <a:srgbClr val="000000"/>
                </a:solidFill>
                <a:effectLst/>
                <a:latin typeface="Arial" panose="020B0604020202020204" pitchFamily="34" charset="0"/>
              </a:rPr>
              <a:t>Benefits: Supports smaller batches, hides communication latency.</a:t>
            </a:r>
          </a:p>
          <a:p>
            <a:pPr lvl="1"/>
            <a:r>
              <a:rPr lang="en-US" b="0" i="0" u="none" strike="noStrike" dirty="0">
                <a:solidFill>
                  <a:srgbClr val="000000"/>
                </a:solidFill>
                <a:effectLst/>
                <a:latin typeface="Arial" panose="020B0604020202020204" pitchFamily="34" charset="0"/>
              </a:rPr>
              <a:t>How: Balances depth-first schedule (DFS) and breadth first schedule (BFS), optimizes memory &amp; communication.</a:t>
            </a:r>
          </a:p>
          <a:p>
            <a:r>
              <a:rPr lang="en-US" b="1" i="0" u="none" strike="noStrike" dirty="0">
                <a:solidFill>
                  <a:srgbClr val="000000"/>
                </a:solidFill>
                <a:effectLst/>
                <a:latin typeface="Arial" panose="020B0604020202020204" pitchFamily="34" charset="0"/>
              </a:rPr>
              <a:t>Balancing Pipeline Load</a:t>
            </a:r>
          </a:p>
          <a:p>
            <a:pPr lvl="1"/>
            <a:r>
              <a:rPr lang="en-US" b="0" i="0" u="none" strike="noStrike" dirty="0">
                <a:solidFill>
                  <a:srgbClr val="000000"/>
                </a:solidFill>
                <a:effectLst/>
                <a:latin typeface="Arial" panose="020B0604020202020204" pitchFamily="34" charset="0"/>
              </a:rPr>
              <a:t>Solution: Remove one Transformer layer from first/last stages.</a:t>
            </a:r>
          </a:p>
          <a:p>
            <a:pPr lvl="2"/>
            <a:r>
              <a:rPr lang="en-US" b="0" i="0" u="none" strike="noStrike" dirty="0">
                <a:solidFill>
                  <a:srgbClr val="000000"/>
                </a:solidFill>
                <a:effectLst/>
                <a:latin typeface="Arial" panose="020B0604020202020204" pitchFamily="34" charset="0"/>
              </a:rPr>
              <a:t>First: Embedding only; Last: Output/loss only.</a:t>
            </a:r>
          </a:p>
          <a:p>
            <a:pPr lvl="1"/>
            <a:r>
              <a:rPr lang="en-US" b="0" i="0" u="none" strike="noStrike" dirty="0">
                <a:solidFill>
                  <a:srgbClr val="000000"/>
                </a:solidFill>
                <a:effectLst/>
                <a:latin typeface="Arial" panose="020B0604020202020204" pitchFamily="34" charset="0"/>
              </a:rPr>
              <a:t>Result: Evenly distributes memory &amp; computation.</a:t>
            </a:r>
          </a:p>
          <a:p>
            <a:pPr marL="0" indent="0">
              <a:buNone/>
            </a:pPr>
            <a:endParaRPr lang="en-US" altLang="zh-CN" dirty="0">
              <a:latin typeface="Arial" panose="020B0604020202020204" pitchFamily="34" charset="0"/>
              <a:cs typeface="Arial" panose="020B0604020202020204" pitchFamily="34" charset="0"/>
            </a:endParaRPr>
          </a:p>
        </p:txBody>
      </p:sp>
      <p:pic>
        <p:nvPicPr>
          <p:cNvPr id="8" name="Picture 7" descr="A diagram of a diagram&#10;&#10;AI-generated content may be incorrect.">
            <a:extLst>
              <a:ext uri="{FF2B5EF4-FFF2-40B4-BE49-F238E27FC236}">
                <a16:creationId xmlns:a16="http://schemas.microsoft.com/office/drawing/2014/main" id="{6AC78119-8348-46F0-1751-1D449EFCC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682" y="3978237"/>
            <a:ext cx="9784636" cy="1966520"/>
          </a:xfrm>
          <a:prstGeom prst="rect">
            <a:avLst/>
          </a:prstGeom>
        </p:spPr>
      </p:pic>
      <p:sp>
        <p:nvSpPr>
          <p:cNvPr id="2" name="Content Placeholder 2">
            <a:extLst>
              <a:ext uri="{FF2B5EF4-FFF2-40B4-BE49-F238E27FC236}">
                <a16:creationId xmlns:a16="http://schemas.microsoft.com/office/drawing/2014/main" id="{D3BD30C7-1F6D-1012-DAF8-4C954C3BA836}"/>
              </a:ext>
            </a:extLst>
          </p:cNvPr>
          <p:cNvSpPr txBox="1">
            <a:spLocks/>
          </p:cNvSpPr>
          <p:nvPr/>
        </p:nvSpPr>
        <p:spPr bwMode="auto">
          <a:xfrm>
            <a:off x="3912494" y="5695750"/>
            <a:ext cx="5306360" cy="412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7648" rIns="0" bIns="97648" numCol="1" anchor="t" anchorCtr="0" compatLnSpc="1">
            <a:prstTxWarp prst="textNoShape">
              <a:avLst/>
            </a:prstTxWarp>
            <a:spAutoFit/>
          </a:bodyPr>
          <a:lstStyle>
            <a:lvl1pPr marL="242888" indent="-242888" algn="l" defTabSz="901700" rtl="0" eaLnBrk="0" fontAlgn="base" hangingPunct="0">
              <a:spcBef>
                <a:spcPts val="400"/>
              </a:spcBef>
              <a:spcAft>
                <a:spcPts val="200"/>
              </a:spcAft>
              <a:buClr>
                <a:schemeClr val="tx2"/>
              </a:buClr>
              <a:buSzPct val="120000"/>
              <a:buFont typeface="Lucida Grande" panose="020B0600040502020204" pitchFamily="34" charset="0"/>
              <a:buChar char="‣"/>
              <a:defRPr sz="2000" b="0" kern="1200">
                <a:solidFill>
                  <a:schemeClr val="tx1"/>
                </a:solidFill>
                <a:latin typeface="+mn-lt"/>
                <a:ea typeface="+mn-ea"/>
                <a:cs typeface="+mn-cs"/>
              </a:defRPr>
            </a:lvl1pPr>
            <a:lvl2pPr marL="660400" indent="-303213" algn="l" defTabSz="901700" rtl="0" eaLnBrk="0" fontAlgn="base" hangingPunct="0">
              <a:spcBef>
                <a:spcPts val="200"/>
              </a:spcBef>
              <a:spcAft>
                <a:spcPts val="200"/>
              </a:spcAft>
              <a:buClr>
                <a:schemeClr val="tx1"/>
              </a:buClr>
              <a:buSzPct val="110000"/>
              <a:buFont typeface="Arial" panose="020B0604020202020204" pitchFamily="34" charset="0"/>
              <a:buChar char="•"/>
              <a:defRPr kern="1200">
                <a:solidFill>
                  <a:schemeClr val="bg1">
                    <a:lumMod val="50000"/>
                  </a:schemeClr>
                </a:solidFill>
                <a:latin typeface="+mn-lt"/>
                <a:ea typeface="+mn-ea"/>
                <a:cs typeface="+mn-cs"/>
              </a:defRPr>
            </a:lvl2pPr>
            <a:lvl3pPr marL="1077913" indent="-303213" algn="l" defTabSz="901700" rtl="0" eaLnBrk="0" fontAlgn="base" hangingPunct="0">
              <a:spcBef>
                <a:spcPts val="200"/>
              </a:spcBef>
              <a:spcAft>
                <a:spcPts val="200"/>
              </a:spcAft>
              <a:buClr>
                <a:schemeClr val="accent1"/>
              </a:buClr>
              <a:buFont typeface="Arial" panose="020B0604020202020204" pitchFamily="34" charset="0"/>
              <a:buChar char="–"/>
              <a:defRPr sz="1600" b="0" kern="1200">
                <a:solidFill>
                  <a:schemeClr val="bg1">
                    <a:lumMod val="50000"/>
                  </a:schemeClr>
                </a:solidFill>
                <a:latin typeface="+mn-lt"/>
                <a:ea typeface="+mn-ea"/>
                <a:cs typeface="+mn-cs"/>
              </a:defRPr>
            </a:lvl3pPr>
            <a:lvl4pPr marL="1438275" indent="-246063" algn="l" defTabSz="901700" rtl="0" eaLnBrk="0" fontAlgn="base" hangingPunct="0">
              <a:spcBef>
                <a:spcPts val="200"/>
              </a:spcBef>
              <a:spcAft>
                <a:spcPts val="200"/>
              </a:spcAft>
              <a:buClr>
                <a:schemeClr val="tx2"/>
              </a:buClr>
              <a:buFont typeface="Arial" panose="020B0604020202020204" pitchFamily="34" charset="0"/>
              <a:buChar char="•"/>
              <a:defRPr sz="1600" kern="1200">
                <a:solidFill>
                  <a:schemeClr val="bg1">
                    <a:lumMod val="50000"/>
                  </a:schemeClr>
                </a:solidFill>
                <a:latin typeface="+mn-lt"/>
                <a:ea typeface="+mn-ea"/>
                <a:cs typeface="+mn-cs"/>
              </a:defRPr>
            </a:lvl4pPr>
            <a:lvl5pPr marL="1795463" indent="-242888" algn="l" defTabSz="901700" rtl="0" eaLnBrk="0" fontAlgn="base" hangingPunct="0">
              <a:spcBef>
                <a:spcPts val="200"/>
              </a:spcBef>
              <a:spcAft>
                <a:spcPts val="200"/>
              </a:spcAft>
              <a:buClr>
                <a:schemeClr val="tx2"/>
              </a:buClr>
              <a:buFont typeface="Franklin Gothic Book" panose="020B0503020102020204" pitchFamily="34" charset="0"/>
              <a:buChar char="–"/>
              <a:defRPr sz="16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a:latin typeface="Arial" panose="020B0604020202020204" pitchFamily="34" charset="0"/>
                <a:cs typeface="Arial" panose="020B0604020202020204" pitchFamily="34" charset="0"/>
              </a:rPr>
              <a:t>Figure: Illustration of pipeline parallelism in Llama 3</a:t>
            </a:r>
            <a:r>
              <a:rPr lang="en-US" altLang="zh-CN" sz="12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561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6D235-E29F-FE41-733D-AE81E19EF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922B7-544B-1047-E0ED-0A5524DB3704}"/>
              </a:ext>
            </a:extLst>
          </p:cNvPr>
          <p:cNvSpPr>
            <a:spLocks noGrp="1"/>
          </p:cNvSpPr>
          <p:nvPr>
            <p:ph type="title"/>
          </p:nvPr>
        </p:nvSpPr>
        <p:spPr>
          <a:xfrm>
            <a:off x="605368" y="476872"/>
            <a:ext cx="11074576" cy="461665"/>
          </a:xfrm>
        </p:spPr>
        <p:txBody>
          <a:bodyPr/>
          <a:lstStyle/>
          <a:p>
            <a:r>
              <a:rPr lang="en-US" dirty="0"/>
              <a:t>Llama 3 - </a:t>
            </a:r>
            <a:r>
              <a:rPr lang="en-US" b="0" i="0" u="none" strike="noStrike" dirty="0">
                <a:solidFill>
                  <a:srgbClr val="000000"/>
                </a:solidFill>
                <a:effectLst/>
                <a:latin typeface="Arial" panose="020B0604020202020204" pitchFamily="34" charset="0"/>
              </a:rPr>
              <a:t>Solutions</a:t>
            </a:r>
            <a:endParaRPr lang="en-US" dirty="0"/>
          </a:p>
        </p:txBody>
      </p:sp>
      <p:sp>
        <p:nvSpPr>
          <p:cNvPr id="3" name="Content Placeholder 2">
            <a:extLst>
              <a:ext uri="{FF2B5EF4-FFF2-40B4-BE49-F238E27FC236}">
                <a16:creationId xmlns:a16="http://schemas.microsoft.com/office/drawing/2014/main" id="{3DB55E78-0058-0E89-AA16-787EB8BD5B40}"/>
              </a:ext>
            </a:extLst>
          </p:cNvPr>
          <p:cNvSpPr>
            <a:spLocks noGrp="1"/>
          </p:cNvSpPr>
          <p:nvPr>
            <p:ph idx="1"/>
          </p:nvPr>
        </p:nvSpPr>
        <p:spPr>
          <a:xfrm>
            <a:off x="607996" y="1114750"/>
            <a:ext cx="10887317" cy="4895925"/>
          </a:xfrm>
        </p:spPr>
        <p:txBody>
          <a:bodyPr/>
          <a:lstStyle/>
          <a:p>
            <a:r>
              <a:rPr lang="en-US" b="1" i="0" u="none" strike="noStrike" dirty="0">
                <a:solidFill>
                  <a:srgbClr val="000000"/>
                </a:solidFill>
                <a:effectLst/>
                <a:latin typeface="Arial" panose="020B0604020202020204" pitchFamily="34" charset="0"/>
              </a:rPr>
              <a:t>Reducing Pipeline Bubbles</a:t>
            </a:r>
          </a:p>
          <a:p>
            <a:pPr lvl="1"/>
            <a:r>
              <a:rPr lang="en-US" b="0" i="0" u="none" strike="noStrike" dirty="0">
                <a:solidFill>
                  <a:srgbClr val="000000"/>
                </a:solidFill>
                <a:effectLst/>
                <a:latin typeface="Arial" panose="020B0604020202020204" pitchFamily="34" charset="0"/>
              </a:rPr>
              <a:t>Background: Bubbles cause GPU idle time.</a:t>
            </a:r>
          </a:p>
          <a:p>
            <a:pPr lvl="1"/>
            <a:r>
              <a:rPr lang="en-US" b="0" i="0" u="none" strike="noStrike" dirty="0">
                <a:solidFill>
                  <a:srgbClr val="000000"/>
                </a:solidFill>
                <a:effectLst/>
                <a:latin typeface="Arial" panose="020B0604020202020204" pitchFamily="34" charset="0"/>
              </a:rPr>
              <a:t>Solution: Interleaved schedule, bubble ratio:</a:t>
            </a:r>
            <a:r>
              <a:rPr lang="zh-CN" altLang="en-US" b="0" i="0" u="none" strike="noStrike" dirty="0">
                <a:solidFill>
                  <a:srgbClr val="000000"/>
                </a:solidFill>
                <a:effectLst/>
                <a:latin typeface="Arial" panose="020B0604020202020204" pitchFamily="34" charset="0"/>
              </a:rPr>
              <a:t>              </a:t>
            </a:r>
            <a:r>
              <a:rPr lang="en-US" altLang="zh-CN" b="0" i="0" u="none" strike="noStrike" dirty="0">
                <a:solidFill>
                  <a:srgbClr val="000000"/>
                </a:solidFill>
                <a:effectLst/>
                <a:latin typeface="Arial" panose="020B0604020202020204" pitchFamily="34" charset="0"/>
              </a:rPr>
              <a:t>(V: pipeline stages on one pipeline rank) [Narayanan et al., 2021].</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Benefit: Larger V and M reduce bubbles, boost utilization.</a:t>
            </a:r>
          </a:p>
          <a:p>
            <a:r>
              <a:rPr lang="en-US" b="1" i="0" u="none" strike="noStrike" dirty="0">
                <a:solidFill>
                  <a:srgbClr val="000000"/>
                </a:solidFill>
                <a:effectLst/>
                <a:latin typeface="Arial" panose="020B0604020202020204" pitchFamily="34" charset="0"/>
              </a:rPr>
              <a:t>Asynchronous Communication</a:t>
            </a:r>
          </a:p>
          <a:p>
            <a:pPr lvl="1"/>
            <a:r>
              <a:rPr lang="en-US" b="0" i="0" u="none" strike="noStrike" dirty="0">
                <a:solidFill>
                  <a:srgbClr val="000000"/>
                </a:solidFill>
                <a:effectLst/>
                <a:latin typeface="Arial" panose="020B0604020202020204" pitchFamily="34" charset="0"/>
              </a:rPr>
              <a:t>Solution: Asynchronous point-to-point communication.</a:t>
            </a:r>
          </a:p>
          <a:p>
            <a:pPr lvl="1"/>
            <a:r>
              <a:rPr lang="en-US" b="0" i="0" u="none" strike="noStrike" dirty="0">
                <a:solidFill>
                  <a:srgbClr val="000000"/>
                </a:solidFill>
                <a:effectLst/>
                <a:latin typeface="Arial" panose="020B0604020202020204" pitchFamily="34" charset="0"/>
              </a:rPr>
              <a:t>Benefits: Speeds training, hides latency, cuts memory overhead.</a:t>
            </a:r>
          </a:p>
          <a:p>
            <a:r>
              <a:rPr lang="en-US" b="0" i="0" u="none" strike="noStrike" dirty="0">
                <a:solidFill>
                  <a:srgbClr val="000000"/>
                </a:solidFill>
                <a:effectLst/>
                <a:latin typeface="Arial" panose="020B0604020202020204" pitchFamily="34" charset="0"/>
              </a:rPr>
              <a:t> </a:t>
            </a:r>
            <a:r>
              <a:rPr lang="en-US" b="1" i="0" u="none" strike="noStrike" dirty="0">
                <a:solidFill>
                  <a:srgbClr val="000000"/>
                </a:solidFill>
                <a:effectLst/>
                <a:latin typeface="Arial" panose="020B0604020202020204" pitchFamily="34" charset="0"/>
              </a:rPr>
              <a:t>Memory Optimization</a:t>
            </a:r>
          </a:p>
          <a:p>
            <a:pPr lvl="1"/>
            <a:r>
              <a:rPr lang="en-US" b="0" i="0" u="none" strike="noStrike" dirty="0">
                <a:solidFill>
                  <a:srgbClr val="000000"/>
                </a:solidFill>
                <a:effectLst/>
                <a:latin typeface="Arial" panose="020B0604020202020204" pitchFamily="34" charset="0"/>
              </a:rPr>
              <a:t>Solution: Proactively deallocate unused </a:t>
            </a:r>
            <a:r>
              <a:rPr lang="en-US" dirty="0">
                <a:solidFill>
                  <a:srgbClr val="000000"/>
                </a:solidFill>
                <a:latin typeface="Arial" panose="020B0604020202020204" pitchFamily="34" charset="0"/>
              </a:rPr>
              <a:t>tensors (</a:t>
            </a:r>
            <a:r>
              <a:rPr lang="en-US" dirty="0">
                <a:solidFill>
                  <a:schemeClr val="tx1"/>
                </a:solidFill>
                <a:latin typeface="Arial" panose="020B0604020202020204" pitchFamily="34" charset="0"/>
                <a:cs typeface="Arial" panose="020B0604020202020204" pitchFamily="34" charset="0"/>
              </a:rPr>
              <a:t>e.g., </a:t>
            </a:r>
            <a:r>
              <a:rPr lang="en-US" dirty="0">
                <a:solidFill>
                  <a:srgbClr val="000000"/>
                </a:solidFill>
                <a:latin typeface="Arial" panose="020B0604020202020204" pitchFamily="34" charset="0"/>
              </a:rPr>
              <a:t>intermediate activations and temporary buffers).</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Benefit: Enables 8K-token training without checkpointing.</a:t>
            </a:r>
          </a:p>
          <a:p>
            <a:endParaRPr lang="en-US"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p:txBody>
      </p:sp>
      <p:pic>
        <p:nvPicPr>
          <p:cNvPr id="4" name="Picture 3" descr="A mathematical equation with black text&#10;&#10;AI-generated content may be incorrect.">
            <a:extLst>
              <a:ext uri="{FF2B5EF4-FFF2-40B4-BE49-F238E27FC236}">
                <a16:creationId xmlns:a16="http://schemas.microsoft.com/office/drawing/2014/main" id="{2FDBBBAB-959F-3C04-3159-F6BDE2F34763}"/>
              </a:ext>
            </a:extLst>
          </p:cNvPr>
          <p:cNvPicPr>
            <a:picLocks noChangeAspect="1"/>
          </p:cNvPicPr>
          <p:nvPr/>
        </p:nvPicPr>
        <p:blipFill>
          <a:blip r:embed="rId3">
            <a:extLst>
              <a:ext uri="{28A0092B-C50C-407E-A947-70E740481C1C}">
                <a14:useLocalDpi xmlns:a14="http://schemas.microsoft.com/office/drawing/2010/main" val="0"/>
              </a:ext>
            </a:extLst>
          </a:blip>
          <a:srcRect t="1" b="7807"/>
          <a:stretch/>
        </p:blipFill>
        <p:spPr>
          <a:xfrm>
            <a:off x="5770398" y="1732459"/>
            <a:ext cx="744516" cy="430985"/>
          </a:xfrm>
          <a:prstGeom prst="rect">
            <a:avLst/>
          </a:prstGeom>
        </p:spPr>
      </p:pic>
    </p:spTree>
    <p:extLst>
      <p:ext uri="{BB962C8B-B14F-4D97-AF65-F5344CB8AC3E}">
        <p14:creationId xmlns:p14="http://schemas.microsoft.com/office/powerpoint/2010/main" val="359985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C262B-67F0-0A8B-8071-0A49094D9D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DA8699-4127-8028-6B01-3263AD6524F7}"/>
              </a:ext>
            </a:extLst>
          </p:cNvPr>
          <p:cNvSpPr>
            <a:spLocks noGrp="1"/>
          </p:cNvSpPr>
          <p:nvPr>
            <p:ph type="title"/>
          </p:nvPr>
        </p:nvSpPr>
        <p:spPr>
          <a:xfrm>
            <a:off x="605368" y="476872"/>
            <a:ext cx="11074576" cy="461665"/>
          </a:xfrm>
        </p:spPr>
        <p:txBody>
          <a:bodyPr/>
          <a:lstStyle/>
          <a:p>
            <a:r>
              <a:rPr lang="en-US" dirty="0"/>
              <a:t>Llama 3 - </a:t>
            </a:r>
            <a:r>
              <a:rPr lang="en-US" b="0" i="0" u="none" strike="noStrike" dirty="0">
                <a:solidFill>
                  <a:srgbClr val="000000"/>
                </a:solidFill>
                <a:effectLst/>
                <a:latin typeface="Arial" panose="020B0604020202020204" pitchFamily="34" charset="0"/>
              </a:rPr>
              <a:t>Distributed Strategy: Context Parallelism</a:t>
            </a:r>
            <a:endParaRPr lang="en-US" dirty="0"/>
          </a:p>
        </p:txBody>
      </p:sp>
      <p:sp>
        <p:nvSpPr>
          <p:cNvPr id="3" name="Content Placeholder 2">
            <a:extLst>
              <a:ext uri="{FF2B5EF4-FFF2-40B4-BE49-F238E27FC236}">
                <a16:creationId xmlns:a16="http://schemas.microsoft.com/office/drawing/2014/main" id="{28E1B208-A2B0-D076-6065-E360F79B3D75}"/>
              </a:ext>
            </a:extLst>
          </p:cNvPr>
          <p:cNvSpPr>
            <a:spLocks noGrp="1"/>
          </p:cNvSpPr>
          <p:nvPr>
            <p:ph idx="1"/>
          </p:nvPr>
        </p:nvSpPr>
        <p:spPr>
          <a:xfrm>
            <a:off x="607996" y="1114750"/>
            <a:ext cx="10321261" cy="4618926"/>
          </a:xfrm>
        </p:spPr>
        <p:txBody>
          <a:bodyPr/>
          <a:lstStyle/>
          <a:p>
            <a:r>
              <a:rPr lang="en-US" b="1" i="0" u="none" strike="noStrike" dirty="0">
                <a:solidFill>
                  <a:srgbClr val="000000"/>
                </a:solidFill>
                <a:effectLst/>
                <a:latin typeface="Arial" panose="020B0604020202020204" pitchFamily="34" charset="0"/>
              </a:rPr>
              <a:t>Sequence Splitting</a:t>
            </a:r>
            <a:r>
              <a:rPr lang="en-US" b="0" i="0" u="none" strike="noStrike" dirty="0">
                <a:solidFill>
                  <a:srgbClr val="000000"/>
                </a:solidFill>
                <a:effectLst/>
                <a:latin typeface="Arial" panose="020B0604020202020204" pitchFamily="34" charset="0"/>
              </a:rPr>
              <a:t> </a:t>
            </a:r>
          </a:p>
          <a:p>
            <a:pPr lvl="1"/>
            <a:r>
              <a:rPr lang="en-US" b="0" i="0" u="none" strike="noStrike" dirty="0">
                <a:solidFill>
                  <a:srgbClr val="000000"/>
                </a:solidFill>
                <a:effectLst/>
                <a:latin typeface="Arial" panose="020B0604020202020204" pitchFamily="34" charset="0"/>
              </a:rPr>
              <a:t>Input (e.g., </a:t>
            </a:r>
            <a:r>
              <a:rPr lang="en-US" b="1" i="0" u="none" strike="noStrike" dirty="0">
                <a:solidFill>
                  <a:srgbClr val="000000"/>
                </a:solidFill>
                <a:effectLst/>
                <a:latin typeface="Arial" panose="020B0604020202020204" pitchFamily="34" charset="0"/>
              </a:rPr>
              <a:t>128K tokens</a:t>
            </a:r>
            <a:r>
              <a:rPr lang="en-US" b="0" i="0" u="none" strike="noStrike" dirty="0">
                <a:solidFill>
                  <a:srgbClr val="000000"/>
                </a:solidFill>
                <a:effectLst/>
                <a:latin typeface="Arial" panose="020B0604020202020204" pitchFamily="34" charset="0"/>
              </a:rPr>
              <a:t>) divided into </a:t>
            </a:r>
            <a:r>
              <a:rPr lang="en-US" b="1" i="0" u="none" strike="noStrike" dirty="0">
                <a:solidFill>
                  <a:srgbClr val="000000"/>
                </a:solidFill>
                <a:effectLst/>
                <a:latin typeface="Arial" panose="020B0604020202020204" pitchFamily="34" charset="0"/>
              </a:rPr>
              <a:t>2 x CP chunks</a:t>
            </a:r>
            <a:r>
              <a:rPr lang="en-US" b="1" dirty="0">
                <a:solidFill>
                  <a:srgbClr val="000000"/>
                </a:solidFill>
                <a:latin typeface="Arial" panose="020B0604020202020204" pitchFamily="34" charset="0"/>
              </a:rPr>
              <a:t>.</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Each GPU ( </a:t>
            </a:r>
            <a:r>
              <a:rPr lang="en-US" b="0" i="0" u="none" strike="noStrike" dirty="0" err="1">
                <a:solidFill>
                  <a:srgbClr val="000000"/>
                </a:solidFill>
                <a:effectLst/>
                <a:latin typeface="Arial" panose="020B0604020202020204" pitchFamily="34" charset="0"/>
              </a:rPr>
              <a:t>i</a:t>
            </a:r>
            <a:r>
              <a:rPr lang="en-US" b="0" i="0" u="none" strike="noStrike" dirty="0">
                <a:solidFill>
                  <a:srgbClr val="000000"/>
                </a:solidFill>
                <a:effectLst/>
                <a:latin typeface="Arial" panose="020B0604020202020204" pitchFamily="34" charset="0"/>
              </a:rPr>
              <a:t> ) gets chunk ( </a:t>
            </a:r>
            <a:r>
              <a:rPr lang="en-US" b="0" i="0" u="none" strike="noStrike" dirty="0" err="1">
                <a:solidFill>
                  <a:srgbClr val="000000"/>
                </a:solidFill>
                <a:effectLst/>
                <a:latin typeface="Arial" panose="020B0604020202020204" pitchFamily="34" charset="0"/>
              </a:rPr>
              <a:t>i</a:t>
            </a:r>
            <a:r>
              <a:rPr lang="en-US" b="0" i="0" u="none" strike="noStrike" dirty="0">
                <a:solidFill>
                  <a:srgbClr val="000000"/>
                </a:solidFill>
                <a:effectLst/>
                <a:latin typeface="Arial" panose="020B0604020202020204" pitchFamily="34" charset="0"/>
              </a:rPr>
              <a:t> ) and chunk</a:t>
            </a:r>
            <a:r>
              <a:rPr lang="en-US" dirty="0">
                <a:solidFill>
                  <a:srgbClr val="000000"/>
                </a:solidFill>
                <a:latin typeface="Arial" panose="020B0604020202020204" pitchFamily="34" charset="0"/>
              </a:rPr>
              <a:t> (                            ).</a:t>
            </a:r>
            <a:endParaRPr lang="en-US" b="0" i="0" u="none" strike="noStrike" dirty="0">
              <a:solidFill>
                <a:srgbClr val="000000"/>
              </a:solidFill>
              <a:effectLst/>
              <a:latin typeface="Arial" panose="020B0604020202020204" pitchFamily="34" charset="0"/>
            </a:endParaRPr>
          </a:p>
          <a:p>
            <a:r>
              <a:rPr lang="en-US" b="1" i="0" u="none" strike="noStrike" dirty="0">
                <a:solidFill>
                  <a:srgbClr val="000000"/>
                </a:solidFill>
                <a:effectLst/>
                <a:latin typeface="Arial" panose="020B0604020202020204" pitchFamily="34" charset="0"/>
              </a:rPr>
              <a:t>Implementation: All-Gather Based CP </a:t>
            </a:r>
          </a:p>
          <a:p>
            <a:pPr lvl="1"/>
            <a:r>
              <a:rPr lang="en-US" b="0" i="0" u="none" strike="noStrike" dirty="0">
                <a:solidFill>
                  <a:srgbClr val="000000"/>
                </a:solidFill>
                <a:effectLst/>
                <a:latin typeface="Arial" panose="020B0604020202020204" pitchFamily="34" charset="0"/>
              </a:rPr>
              <a:t>First, all-gather Key (K) and Value (V) tensors. </a:t>
            </a:r>
          </a:p>
          <a:p>
            <a:pPr lvl="1"/>
            <a:r>
              <a:rPr lang="en-US" b="0" i="0" u="none" strike="noStrike" dirty="0">
                <a:solidFill>
                  <a:srgbClr val="000000"/>
                </a:solidFill>
                <a:effectLst/>
                <a:latin typeface="Arial" panose="020B0604020202020204" pitchFamily="34" charset="0"/>
              </a:rPr>
              <a:t>Then, compute attention for local Query (Q) chunk. </a:t>
            </a:r>
          </a:p>
          <a:p>
            <a:pPr lvl="1"/>
            <a:r>
              <a:rPr lang="en-US" b="0" i="0" u="none" strike="noStrike" dirty="0">
                <a:solidFill>
                  <a:srgbClr val="000000"/>
                </a:solidFill>
                <a:effectLst/>
                <a:latin typeface="Arial" panose="020B0604020202020204" pitchFamily="34" charset="0"/>
              </a:rPr>
              <a:t>Leverages GQA</a:t>
            </a:r>
            <a:r>
              <a:rPr lang="en-US" dirty="0">
                <a:solidFill>
                  <a:srgbClr val="000000"/>
                </a:solidFill>
                <a:latin typeface="Arial" panose="020B0604020202020204" pitchFamily="34" charset="0"/>
              </a:rPr>
              <a:t>(Grouped-Query Attention)</a:t>
            </a:r>
            <a:r>
              <a:rPr lang="en-US" b="0" i="0" u="none" strike="noStrike" dirty="0">
                <a:solidFill>
                  <a:srgbClr val="000000"/>
                </a:solidFill>
                <a:effectLst/>
                <a:latin typeface="Arial" panose="020B0604020202020204" pitchFamily="34" charset="0"/>
              </a:rPr>
              <a:t> (8 K/V heads) to reduce communication cost</a:t>
            </a:r>
            <a:r>
              <a:rPr lang="zh-CN" altLang="en-US" b="0" i="0" u="none" strike="noStrike" dirty="0">
                <a:solidFill>
                  <a:srgbClr val="000000"/>
                </a:solidFill>
                <a:effectLst/>
                <a:latin typeface="Arial" panose="020B0604020202020204" pitchFamily="34" charset="0"/>
              </a:rPr>
              <a:t> </a:t>
            </a:r>
            <a:r>
              <a:rPr lang="en-US" b="0" i="0" u="none" strike="noStrike" dirty="0">
                <a:solidFill>
                  <a:srgbClr val="000000"/>
                </a:solidFill>
                <a:effectLst/>
                <a:latin typeface="Arial" panose="020B0604020202020204" pitchFamily="34" charset="0"/>
              </a:rPr>
              <a:t>[Ainslie et al., 2023].</a:t>
            </a:r>
          </a:p>
          <a:p>
            <a:r>
              <a:rPr lang="en-US" b="1" i="0" u="none" strike="noStrike" dirty="0">
                <a:solidFill>
                  <a:srgbClr val="000000"/>
                </a:solidFill>
                <a:effectLst/>
                <a:latin typeface="Arial" panose="020B0604020202020204" pitchFamily="34" charset="0"/>
              </a:rPr>
              <a:t>Advantages </a:t>
            </a:r>
          </a:p>
          <a:p>
            <a:pPr lvl="1"/>
            <a:r>
              <a:rPr lang="en-US" b="0" i="0" u="none" strike="noStrike" dirty="0">
                <a:solidFill>
                  <a:srgbClr val="000000"/>
                </a:solidFill>
                <a:effectLst/>
                <a:latin typeface="Arial" panose="020B0604020202020204" pitchFamily="34" charset="0"/>
              </a:rPr>
              <a:t>Flexible Attention Masks: Easily supports diverse masks (e.g., document mask). </a:t>
            </a:r>
          </a:p>
          <a:p>
            <a:pPr lvl="1"/>
            <a:r>
              <a:rPr lang="en-US" dirty="0">
                <a:solidFill>
                  <a:srgbClr val="000000"/>
                </a:solidFill>
                <a:latin typeface="Arial" panose="020B0604020202020204" pitchFamily="34" charset="0"/>
              </a:rPr>
              <a:t>Low communication overhead: the latency caused by all-gather operations is minimal. </a:t>
            </a:r>
            <a:endParaRPr lang="en-US" b="0"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1A18C7B-B169-8BF0-23BF-C39D0E73395E}"/>
              </a:ext>
            </a:extLst>
          </p:cNvPr>
          <p:cNvPicPr>
            <a:picLocks noChangeAspect="1"/>
          </p:cNvPicPr>
          <p:nvPr/>
        </p:nvPicPr>
        <p:blipFill>
          <a:blip r:embed="rId2">
            <a:extLst>
              <a:ext uri="{28A0092B-C50C-407E-A947-70E740481C1C}">
                <a14:useLocalDpi xmlns:a14="http://schemas.microsoft.com/office/drawing/2010/main" val="0"/>
              </a:ext>
            </a:extLst>
          </a:blip>
          <a:srcRect l="-1772" t="-1" r="2465" b="-1"/>
          <a:stretch/>
        </p:blipFill>
        <p:spPr>
          <a:xfrm>
            <a:off x="5637953" y="1911927"/>
            <a:ext cx="1484416" cy="267360"/>
          </a:xfrm>
          <a:prstGeom prst="rect">
            <a:avLst/>
          </a:prstGeom>
        </p:spPr>
      </p:pic>
    </p:spTree>
    <p:extLst>
      <p:ext uri="{BB962C8B-B14F-4D97-AF65-F5344CB8AC3E}">
        <p14:creationId xmlns:p14="http://schemas.microsoft.com/office/powerpoint/2010/main" val="115458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4AABF-F1B3-37FE-BAE3-566DFF657F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3A7977-5846-8E6B-3C45-637651F4410E}"/>
              </a:ext>
            </a:extLst>
          </p:cNvPr>
          <p:cNvSpPr>
            <a:spLocks noGrp="1"/>
          </p:cNvSpPr>
          <p:nvPr>
            <p:ph type="title"/>
          </p:nvPr>
        </p:nvSpPr>
        <p:spPr>
          <a:xfrm>
            <a:off x="605368" y="476872"/>
            <a:ext cx="11074576" cy="923330"/>
          </a:xfrm>
        </p:spPr>
        <p:txBody>
          <a:bodyPr/>
          <a:lstStyle/>
          <a:p>
            <a:r>
              <a:rPr lang="en-US" dirty="0"/>
              <a:t>Llama 3 - </a:t>
            </a:r>
            <a:r>
              <a:rPr lang="en-US" b="0" i="0" u="none" strike="noStrike" dirty="0">
                <a:solidFill>
                  <a:srgbClr val="000000"/>
                </a:solidFill>
                <a:effectLst/>
                <a:latin typeface="Arial" panose="020B0604020202020204" pitchFamily="34" charset="0"/>
              </a:rPr>
              <a:t>Distributed Strategy: Fully Sharded Data Parallelism</a:t>
            </a: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66E822B7-B905-74A2-BFF2-76BDEEA19887}"/>
              </a:ext>
            </a:extLst>
          </p:cNvPr>
          <p:cNvSpPr>
            <a:spLocks noGrp="1"/>
          </p:cNvSpPr>
          <p:nvPr>
            <p:ph idx="1"/>
          </p:nvPr>
        </p:nvSpPr>
        <p:spPr>
          <a:xfrm>
            <a:off x="607996" y="1114750"/>
            <a:ext cx="10887317" cy="5224220"/>
          </a:xfrm>
        </p:spPr>
        <p:txBody>
          <a:bodyPr/>
          <a:lstStyle/>
          <a:p>
            <a:r>
              <a:rPr lang="en-US" b="1" i="0" u="none" strike="noStrike" dirty="0">
                <a:solidFill>
                  <a:srgbClr val="000000"/>
                </a:solidFill>
                <a:effectLst/>
                <a:latin typeface="Arial" panose="020B0604020202020204" pitchFamily="34" charset="0"/>
              </a:rPr>
              <a:t>SDP (Sharded Data Parallelism): </a:t>
            </a:r>
          </a:p>
          <a:p>
            <a:pPr lvl="1"/>
            <a:r>
              <a:rPr lang="en-US" i="0" u="none" strike="noStrike" dirty="0">
                <a:solidFill>
                  <a:srgbClr val="000000"/>
                </a:solidFill>
                <a:effectLst/>
                <a:latin typeface="Arial" panose="020B0604020202020204" pitchFamily="34" charset="0"/>
              </a:rPr>
              <a:t>Foundation of </a:t>
            </a:r>
            <a:r>
              <a:rPr lang="en-US" i="0" u="none" strike="noStrike" dirty="0" err="1">
                <a:solidFill>
                  <a:srgbClr val="000000"/>
                </a:solidFill>
                <a:effectLst/>
                <a:latin typeface="Arial" panose="020B0604020202020204" pitchFamily="34" charset="0"/>
              </a:rPr>
              <a:t>ZeRO</a:t>
            </a:r>
            <a:r>
              <a:rPr lang="en-US" i="0" u="none" strike="noStrike" dirty="0">
                <a:solidFill>
                  <a:srgbClr val="000000"/>
                </a:solidFill>
                <a:effectLst/>
                <a:latin typeface="Arial" panose="020B0604020202020204" pitchFamily="34" charset="0"/>
              </a:rPr>
              <a:t> (Rajbhandari et al., 2020). </a:t>
            </a:r>
          </a:p>
          <a:p>
            <a:pPr lvl="1"/>
            <a:r>
              <a:rPr lang="en-US" i="0" u="none" strike="noStrike" dirty="0">
                <a:solidFill>
                  <a:srgbClr val="000000"/>
                </a:solidFill>
                <a:effectLst/>
                <a:latin typeface="Arial" panose="020B0604020202020204" pitchFamily="34" charset="0"/>
              </a:rPr>
              <a:t>Partitions optimizer states, gradients, and parameters across GPUs.</a:t>
            </a:r>
          </a:p>
          <a:p>
            <a:r>
              <a:rPr lang="en-US" b="1" i="0" u="none" strike="noStrike" dirty="0">
                <a:solidFill>
                  <a:srgbClr val="000000"/>
                </a:solidFill>
                <a:effectLst/>
                <a:latin typeface="Arial" panose="020B0604020202020204" pitchFamily="34" charset="0"/>
              </a:rPr>
              <a:t>Llama 3 Implementation</a:t>
            </a:r>
            <a:r>
              <a:rPr lang="zh-CN" altLang="en-US" b="1" i="0" u="none" strike="noStrike" dirty="0">
                <a:solidFill>
                  <a:srgbClr val="000000"/>
                </a:solidFill>
                <a:effectLst/>
                <a:latin typeface="Arial" panose="020B0604020202020204" pitchFamily="34" charset="0"/>
              </a:rPr>
              <a:t> </a:t>
            </a:r>
            <a:r>
              <a:rPr lang="en-US" altLang="zh-CN" b="1" i="0" u="none" strike="noStrike" dirty="0">
                <a:solidFill>
                  <a:srgbClr val="000000"/>
                </a:solidFill>
                <a:effectLst/>
                <a:latin typeface="Arial" panose="020B0604020202020204" pitchFamily="34" charset="0"/>
              </a:rPr>
              <a:t>– FSD</a:t>
            </a:r>
            <a:r>
              <a:rPr lang="en-US" altLang="zh-CN" b="1" dirty="0">
                <a:solidFill>
                  <a:srgbClr val="000000"/>
                </a:solidFill>
                <a:latin typeface="Arial" panose="020B0604020202020204" pitchFamily="34" charset="0"/>
              </a:rPr>
              <a:t>P (</a:t>
            </a:r>
            <a:r>
              <a:rPr lang="en-US" altLang="zh-CN" b="1" i="0" u="none" strike="noStrike" dirty="0">
                <a:solidFill>
                  <a:srgbClr val="000000"/>
                </a:solidFill>
                <a:effectLst/>
                <a:latin typeface="Arial" panose="020B0604020202020204" pitchFamily="34" charset="0"/>
              </a:rPr>
              <a:t>Fully Sharded Data Parallelism):</a:t>
            </a:r>
            <a:endParaRPr lang="en-US" b="1"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Fully shards model parameters, gradients, and optimizer states across 16K H100 GPUs.</a:t>
            </a:r>
          </a:p>
          <a:p>
            <a:pPr lvl="1"/>
            <a:r>
              <a:rPr lang="en-US" b="0" i="0" u="none" strike="noStrike" dirty="0">
                <a:solidFill>
                  <a:srgbClr val="000000"/>
                </a:solidFill>
                <a:effectLst/>
                <a:latin typeface="Arial" panose="020B0604020202020204" pitchFamily="34" charset="0"/>
              </a:rPr>
              <a:t>Uses </a:t>
            </a:r>
            <a:r>
              <a:rPr lang="en-US" b="1" i="0" u="none" strike="noStrike" dirty="0">
                <a:solidFill>
                  <a:srgbClr val="000000"/>
                </a:solidFill>
                <a:effectLst/>
                <a:latin typeface="Arial" panose="020B0604020202020204" pitchFamily="34" charset="0"/>
              </a:rPr>
              <a:t>asynchronous prefetching </a:t>
            </a:r>
            <a:r>
              <a:rPr lang="en-US" b="0" i="0" u="none" strike="noStrike" dirty="0">
                <a:solidFill>
                  <a:srgbClr val="000000"/>
                </a:solidFill>
                <a:effectLst/>
                <a:latin typeface="Arial" panose="020B0604020202020204" pitchFamily="34" charset="0"/>
              </a:rPr>
              <a:t>to fetch sharded weights, reducing network latency in multi-hop setups </a:t>
            </a:r>
            <a:r>
              <a:rPr lang="en-US" dirty="0">
                <a:solidFill>
                  <a:srgbClr val="000000"/>
                </a:solidFill>
                <a:latin typeface="Arial" panose="020B0604020202020204" pitchFamily="34" charset="0"/>
              </a:rPr>
              <a:t>[</a:t>
            </a:r>
            <a:r>
              <a:rPr lang="en-US" b="0" i="0" u="none" strike="noStrike" dirty="0">
                <a:solidFill>
                  <a:srgbClr val="000000"/>
                </a:solidFill>
                <a:effectLst/>
                <a:latin typeface="Arial" panose="020B0604020202020204" pitchFamily="34" charset="0"/>
              </a:rPr>
              <a:t>Ren et al., 2021].</a:t>
            </a:r>
          </a:p>
          <a:p>
            <a:pPr lvl="1"/>
            <a:r>
              <a:rPr lang="en-US" dirty="0">
                <a:solidFill>
                  <a:srgbClr val="000000"/>
                </a:solidFill>
                <a:latin typeface="Arial" panose="020B0604020202020204" pitchFamily="34" charset="0"/>
              </a:rPr>
              <a:t>Avoids extra all-gather operations during backward passes by skipping </a:t>
            </a:r>
            <a:r>
              <a:rPr lang="en-US" dirty="0" err="1">
                <a:solidFill>
                  <a:srgbClr val="000000"/>
                </a:solidFill>
                <a:latin typeface="Arial" panose="020B0604020202020204" pitchFamily="34" charset="0"/>
              </a:rPr>
              <a:t>resharding</a:t>
            </a:r>
            <a:r>
              <a:rPr lang="en-US" dirty="0">
                <a:solidFill>
                  <a:srgbClr val="000000"/>
                </a:solidFill>
                <a:latin typeface="Arial" panose="020B0604020202020204" pitchFamily="34" charset="0"/>
              </a:rPr>
              <a:t> after forward computation.</a:t>
            </a:r>
          </a:p>
          <a:p>
            <a:pPr lvl="1"/>
            <a:r>
              <a:rPr lang="en-US" b="0" i="0" u="none" strike="noStrike" dirty="0">
                <a:solidFill>
                  <a:srgbClr val="000000"/>
                </a:solidFill>
                <a:effectLst/>
                <a:latin typeface="Arial" panose="020B0604020202020204" pitchFamily="34" charset="0"/>
              </a:rPr>
              <a:t>Employs Reduce-Scatter for gradient updates, ensuring efficient synchronization.</a:t>
            </a:r>
          </a:p>
          <a:p>
            <a:pPr lvl="1"/>
            <a:r>
              <a:rPr lang="en-US" b="0" i="0" u="none" strike="noStrike" dirty="0">
                <a:solidFill>
                  <a:srgbClr val="000000"/>
                </a:solidFill>
                <a:effectLst/>
                <a:latin typeface="Arial" panose="020B0604020202020204" pitchFamily="34" charset="0"/>
              </a:rPr>
              <a:t>FSDP lays the foundation for integrating image, video, and speech capabilities.</a:t>
            </a:r>
          </a:p>
          <a:p>
            <a:pPr lvl="1"/>
            <a:endParaRPr lang="en-US" b="0" i="0" u="none" strike="noStrike" dirty="0">
              <a:solidFill>
                <a:srgbClr val="000000"/>
              </a:solidFill>
              <a:effectLst/>
              <a:latin typeface="Arial" panose="020B0604020202020204" pitchFamily="34" charset="0"/>
            </a:endParaRPr>
          </a:p>
          <a:p>
            <a:endParaRPr lang="en-US" b="0"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304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570D-1230-3AD6-33E4-71EAE396581C}"/>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31712DD-721A-B8BF-55E0-DFB594438186}"/>
              </a:ext>
            </a:extLst>
          </p:cNvPr>
          <p:cNvSpPr>
            <a:spLocks noGrp="1"/>
          </p:cNvSpPr>
          <p:nvPr>
            <p:ph type="title"/>
          </p:nvPr>
        </p:nvSpPr>
        <p:spPr>
          <a:xfrm>
            <a:off x="605368" y="476872"/>
            <a:ext cx="11074576" cy="1384995"/>
          </a:xfrm>
        </p:spPr>
        <p:txBody>
          <a:bodyPr/>
          <a:lstStyle/>
          <a:p>
            <a:r>
              <a:rPr lang="en-US" dirty="0"/>
              <a:t>Llama 3 - </a:t>
            </a:r>
            <a:r>
              <a:rPr lang="en-US" b="0" i="0" u="none" strike="noStrike" dirty="0">
                <a:solidFill>
                  <a:srgbClr val="000000"/>
                </a:solidFill>
                <a:effectLst/>
                <a:latin typeface="Arial" panose="020B0604020202020204" pitchFamily="34" charset="0"/>
              </a:rPr>
              <a:t>Optimizing Parallelism for Network Efficiency</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7" name="Content Placeholder 2">
            <a:extLst>
              <a:ext uri="{FF2B5EF4-FFF2-40B4-BE49-F238E27FC236}">
                <a16:creationId xmlns:a16="http://schemas.microsoft.com/office/drawing/2014/main" id="{AFF2D8D8-393A-F5B2-A0B6-F15A96D7A99F}"/>
              </a:ext>
            </a:extLst>
          </p:cNvPr>
          <p:cNvSpPr>
            <a:spLocks noGrp="1"/>
          </p:cNvSpPr>
          <p:nvPr>
            <p:ph idx="1"/>
          </p:nvPr>
        </p:nvSpPr>
        <p:spPr>
          <a:xfrm>
            <a:off x="607996" y="1114750"/>
            <a:ext cx="10887317" cy="2972322"/>
          </a:xfrm>
        </p:spPr>
        <p:txBody>
          <a:bodyPr/>
          <a:lstStyle/>
          <a:p>
            <a:r>
              <a:rPr lang="en-US" b="1" i="0" u="none" strike="noStrike" dirty="0">
                <a:solidFill>
                  <a:srgbClr val="000000"/>
                </a:solidFill>
                <a:effectLst/>
                <a:latin typeface="Arial" panose="020B0604020202020204" pitchFamily="34" charset="0"/>
              </a:rPr>
              <a:t>Parallelism Order</a:t>
            </a:r>
            <a:r>
              <a:rPr lang="en-US" b="0" i="0" u="none" strike="noStrike" dirty="0">
                <a:solidFill>
                  <a:srgbClr val="000000"/>
                </a:solidFill>
                <a:effectLst/>
                <a:latin typeface="Arial" panose="020B0604020202020204" pitchFamily="34" charset="0"/>
              </a:rPr>
              <a:t>: [TP, CP, PP, DP]</a:t>
            </a:r>
          </a:p>
          <a:p>
            <a:pPr lvl="1"/>
            <a:r>
              <a:rPr lang="en-US" b="1" i="0" u="none" strike="noStrike" dirty="0">
                <a:solidFill>
                  <a:srgbClr val="000000"/>
                </a:solidFill>
                <a:effectLst/>
                <a:latin typeface="Arial" panose="020B0604020202020204" pitchFamily="34" charset="0"/>
              </a:rPr>
              <a:t>TP (Tensor Parallelism)</a:t>
            </a:r>
            <a:r>
              <a:rPr lang="en-US" b="0" i="0" u="none" strike="noStrike" dirty="0">
                <a:solidFill>
                  <a:srgbClr val="000000"/>
                </a:solidFill>
                <a:effectLst/>
                <a:latin typeface="Arial" panose="020B0604020202020204" pitchFamily="34" charset="0"/>
              </a:rPr>
              <a:t>: Innermost, needs high bandwidth, low latency → within same server.</a:t>
            </a:r>
          </a:p>
          <a:p>
            <a:pPr lvl="1"/>
            <a:r>
              <a:rPr lang="en-US" b="1" i="0" u="none" strike="noStrike" dirty="0">
                <a:solidFill>
                  <a:srgbClr val="000000"/>
                </a:solidFill>
                <a:effectLst/>
                <a:latin typeface="Arial" panose="020B0604020202020204" pitchFamily="34" charset="0"/>
              </a:rPr>
              <a:t>CP (Context Parallelism)</a:t>
            </a:r>
            <a:r>
              <a:rPr lang="en-US" b="0" i="0" u="none" strike="noStrike" dirty="0">
                <a:solidFill>
                  <a:srgbClr val="000000"/>
                </a:solidFill>
                <a:effectLst/>
                <a:latin typeface="Arial" panose="020B0604020202020204" pitchFamily="34" charset="0"/>
              </a:rPr>
              <a:t>: Splits sequences, moderate network demand.</a:t>
            </a:r>
          </a:p>
          <a:p>
            <a:pPr lvl="1"/>
            <a:r>
              <a:rPr lang="en-US" b="1" i="0" u="none" strike="noStrike" dirty="0">
                <a:solidFill>
                  <a:srgbClr val="000000"/>
                </a:solidFill>
                <a:effectLst/>
                <a:latin typeface="Arial" panose="020B0604020202020204" pitchFamily="34" charset="0"/>
              </a:rPr>
              <a:t>PP (Pipeline Parallelism)</a:t>
            </a:r>
            <a:r>
              <a:rPr lang="en-US" b="0" i="0" u="none" strike="noStrike" dirty="0">
                <a:solidFill>
                  <a:srgbClr val="000000"/>
                </a:solidFill>
                <a:effectLst/>
                <a:latin typeface="Arial" panose="020B0604020202020204" pitchFamily="34" charset="0"/>
              </a:rPr>
              <a:t>: Splits layers, spans servers.</a:t>
            </a:r>
          </a:p>
          <a:p>
            <a:pPr lvl="1"/>
            <a:r>
              <a:rPr lang="en-US" b="1" i="0" u="none" strike="noStrike" dirty="0">
                <a:solidFill>
                  <a:srgbClr val="000000"/>
                </a:solidFill>
                <a:effectLst/>
                <a:latin typeface="Arial" panose="020B0604020202020204" pitchFamily="34" charset="0"/>
              </a:rPr>
              <a:t>DP (Data Parallelism)</a:t>
            </a:r>
            <a:r>
              <a:rPr lang="en-US" b="0" i="0" u="none" strike="noStrike" dirty="0">
                <a:solidFill>
                  <a:srgbClr val="000000"/>
                </a:solidFill>
                <a:effectLst/>
                <a:latin typeface="Arial" panose="020B0604020202020204" pitchFamily="34" charset="0"/>
              </a:rPr>
              <a:t>: Outermost, tolerates high latency → multi-hop network.</a:t>
            </a:r>
          </a:p>
          <a:p>
            <a:endParaRPr lang="en-US" b="0"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p:txBody>
      </p:sp>
      <p:pic>
        <p:nvPicPr>
          <p:cNvPr id="8" name="Picture 7" descr="A screenshot of a computer&#10;&#10;AI-generated content may be incorrect.">
            <a:extLst>
              <a:ext uri="{FF2B5EF4-FFF2-40B4-BE49-F238E27FC236}">
                <a16:creationId xmlns:a16="http://schemas.microsoft.com/office/drawing/2014/main" id="{C8014783-8CD2-E3D8-BCF3-62D18B9B8E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103" y="2811854"/>
            <a:ext cx="6515106" cy="2941842"/>
          </a:xfrm>
          <a:prstGeom prst="rect">
            <a:avLst/>
          </a:prstGeom>
        </p:spPr>
      </p:pic>
      <p:sp>
        <p:nvSpPr>
          <p:cNvPr id="3" name="TextBox 2">
            <a:extLst>
              <a:ext uri="{FF2B5EF4-FFF2-40B4-BE49-F238E27FC236}">
                <a16:creationId xmlns:a16="http://schemas.microsoft.com/office/drawing/2014/main" id="{E579B1C6-AA2D-10C0-614F-63EEC6CFE82B}"/>
              </a:ext>
            </a:extLst>
          </p:cNvPr>
          <p:cNvSpPr txBox="1"/>
          <p:nvPr/>
        </p:nvSpPr>
        <p:spPr bwMode="auto">
          <a:xfrm>
            <a:off x="4652160" y="5589361"/>
            <a:ext cx="60979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solidFill>
                  <a:schemeClr val="tx1"/>
                </a:solidFill>
              </a:rPr>
              <a:t>Figure: Illustration of 4D parallelism</a:t>
            </a:r>
          </a:p>
        </p:txBody>
      </p:sp>
    </p:spTree>
    <p:extLst>
      <p:ext uri="{BB962C8B-B14F-4D97-AF65-F5344CB8AC3E}">
        <p14:creationId xmlns:p14="http://schemas.microsoft.com/office/powerpoint/2010/main" val="218074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34EC3-6E24-BFF5-5C4B-D6BC30546D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776605-0D64-23D0-1ED0-EF4F124D4FBB}"/>
              </a:ext>
            </a:extLst>
          </p:cNvPr>
          <p:cNvSpPr>
            <a:spLocks noGrp="1"/>
          </p:cNvSpPr>
          <p:nvPr>
            <p:ph type="title"/>
          </p:nvPr>
        </p:nvSpPr>
        <p:spPr>
          <a:xfrm>
            <a:off x="605368" y="476872"/>
            <a:ext cx="11074576" cy="1846659"/>
          </a:xfrm>
        </p:spPr>
        <p:txBody>
          <a:bodyPr/>
          <a:lstStyle/>
          <a:p>
            <a:r>
              <a:rPr lang="en-US" dirty="0" err="1"/>
              <a:t>Deepseek</a:t>
            </a:r>
            <a:r>
              <a:rPr lang="en-US" dirty="0"/>
              <a:t> V3 - </a:t>
            </a:r>
            <a:r>
              <a:rPr lang="en-US" b="0" i="0" u="none" strike="noStrike" dirty="0">
                <a:solidFill>
                  <a:srgbClr val="000000"/>
                </a:solidFill>
                <a:effectLst/>
                <a:latin typeface="Arial" panose="020B0604020202020204" pitchFamily="34" charset="0"/>
              </a:rPr>
              <a:t>Mixture-of-Experts (</a:t>
            </a:r>
            <a:r>
              <a:rPr lang="en-US" b="0" i="0" u="none" strike="noStrike" dirty="0" err="1">
                <a:solidFill>
                  <a:srgbClr val="000000"/>
                </a:solidFill>
                <a:effectLst/>
                <a:latin typeface="Arial" panose="020B0604020202020204" pitchFamily="34" charset="0"/>
              </a:rPr>
              <a:t>MoE</a:t>
            </a:r>
            <a:r>
              <a:rPr lang="en-US" b="0" i="0" u="none" strike="noStrike" dirty="0">
                <a:solidFill>
                  <a:srgbClr val="000000"/>
                </a:solidFill>
                <a:effectLst/>
                <a:latin typeface="Arial" panose="020B0604020202020204" pitchFamily="34" charset="0"/>
              </a:rPr>
              <a:t>) Distributed Training</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683A2FC9-32BD-E161-8AF8-F7B4918A2B7D}"/>
              </a:ext>
            </a:extLst>
          </p:cNvPr>
          <p:cNvSpPr>
            <a:spLocks noGrp="1"/>
          </p:cNvSpPr>
          <p:nvPr>
            <p:ph idx="1"/>
          </p:nvPr>
        </p:nvSpPr>
        <p:spPr>
          <a:xfrm>
            <a:off x="607996" y="1114750"/>
            <a:ext cx="10887317" cy="2921026"/>
          </a:xfrm>
        </p:spPr>
        <p:txBody>
          <a:bodyPr/>
          <a:lstStyle/>
          <a:p>
            <a:r>
              <a:rPr lang="en-US" b="1" i="0" u="none" strike="noStrike" dirty="0">
                <a:solidFill>
                  <a:srgbClr val="000000"/>
                </a:solidFill>
                <a:effectLst/>
                <a:latin typeface="Arial" panose="020B0604020202020204" pitchFamily="34" charset="0"/>
              </a:rPr>
              <a:t>DeepSeek-V3 Overview</a:t>
            </a:r>
          </a:p>
          <a:p>
            <a:pPr lvl="1"/>
            <a:r>
              <a:rPr lang="en-US" b="0" i="0" u="none" strike="noStrike" dirty="0" err="1">
                <a:solidFill>
                  <a:srgbClr val="000000"/>
                </a:solidFill>
                <a:effectLst/>
                <a:latin typeface="Arial" panose="020B0604020202020204" pitchFamily="34" charset="0"/>
              </a:rPr>
              <a:t>MoE</a:t>
            </a:r>
            <a:r>
              <a:rPr lang="en-US" b="0" i="0" u="none" strike="noStrike" dirty="0">
                <a:solidFill>
                  <a:srgbClr val="000000"/>
                </a:solidFill>
                <a:effectLst/>
                <a:latin typeface="Arial" panose="020B0604020202020204" pitchFamily="34" charset="0"/>
              </a:rPr>
              <a:t> architecture: 671B total parameters, 37B activated per token</a:t>
            </a:r>
            <a:r>
              <a:rPr lang="en-US" dirty="0">
                <a:solidFill>
                  <a:srgbClr val="000000"/>
                </a:solidFill>
                <a:latin typeface="Arial" panose="020B0604020202020204" pitchFamily="34" charset="0"/>
              </a:rPr>
              <a:t> (comparison: Llama 3 uses dense model with all 405B parameters activated per token).</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Sparse activation: Tokens routed to subset of experts, reducing compute demand.</a:t>
            </a:r>
          </a:p>
          <a:p>
            <a:pPr lvl="1"/>
            <a:r>
              <a:rPr lang="en-US" b="0" i="0" u="none" strike="noStrike" dirty="0">
                <a:solidFill>
                  <a:srgbClr val="000000"/>
                </a:solidFill>
                <a:effectLst/>
                <a:latin typeface="Arial" panose="020B0604020202020204" pitchFamily="34" charset="0"/>
              </a:rPr>
              <a:t>Challenge: Efficient distributed training across nodes.</a:t>
            </a:r>
          </a:p>
          <a:p>
            <a:endParaRPr lang="en-US" b="0"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p:txBody>
      </p:sp>
      <p:pic>
        <p:nvPicPr>
          <p:cNvPr id="4" name="Picture 3" descr="A diagram of a computer program&#10;&#10;AI-generated content may be incorrect.">
            <a:extLst>
              <a:ext uri="{FF2B5EF4-FFF2-40B4-BE49-F238E27FC236}">
                <a16:creationId xmlns:a16="http://schemas.microsoft.com/office/drawing/2014/main" id="{FB451013-8C63-A659-2B3D-C4307C823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3845" y="2843517"/>
            <a:ext cx="5596248" cy="2505063"/>
          </a:xfrm>
          <a:prstGeom prst="rect">
            <a:avLst/>
          </a:prstGeom>
        </p:spPr>
      </p:pic>
      <p:sp>
        <p:nvSpPr>
          <p:cNvPr id="5" name="TextBox 4">
            <a:extLst>
              <a:ext uri="{FF2B5EF4-FFF2-40B4-BE49-F238E27FC236}">
                <a16:creationId xmlns:a16="http://schemas.microsoft.com/office/drawing/2014/main" id="{0DC661D1-C974-CB61-196E-638A9AF78CC6}"/>
              </a:ext>
            </a:extLst>
          </p:cNvPr>
          <p:cNvSpPr txBox="1"/>
          <p:nvPr/>
        </p:nvSpPr>
        <p:spPr bwMode="auto">
          <a:xfrm>
            <a:off x="4569034" y="5348580"/>
            <a:ext cx="60979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solidFill>
                  <a:schemeClr val="tx1"/>
                </a:solidFill>
              </a:rPr>
              <a:t>Figure: Illustration of </a:t>
            </a:r>
            <a:r>
              <a:rPr lang="en-US" dirty="0" err="1">
                <a:solidFill>
                  <a:schemeClr val="tx1"/>
                </a:solidFill>
              </a:rPr>
              <a:t>MoE</a:t>
            </a:r>
            <a:r>
              <a:rPr lang="en-US" dirty="0">
                <a:solidFill>
                  <a:schemeClr val="tx1"/>
                </a:solidFill>
              </a:rPr>
              <a:t> architecture</a:t>
            </a:r>
          </a:p>
        </p:txBody>
      </p:sp>
      <p:sp>
        <p:nvSpPr>
          <p:cNvPr id="6" name="TextBox 5">
            <a:extLst>
              <a:ext uri="{FF2B5EF4-FFF2-40B4-BE49-F238E27FC236}">
                <a16:creationId xmlns:a16="http://schemas.microsoft.com/office/drawing/2014/main" id="{5502F8C0-6B30-2B33-6E5A-C8709F71C774}"/>
              </a:ext>
            </a:extLst>
          </p:cNvPr>
          <p:cNvSpPr txBox="1"/>
          <p:nvPr/>
        </p:nvSpPr>
        <p:spPr bwMode="auto">
          <a:xfrm>
            <a:off x="569743" y="5767000"/>
            <a:ext cx="947189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i="0" u="none" strike="noStrike" dirty="0">
                <a:solidFill>
                  <a:srgbClr val="000000"/>
                </a:solidFill>
                <a:effectLst/>
                <a:latin typeface="Arial" panose="020B0604020202020204" pitchFamily="34" charset="0"/>
              </a:rPr>
              <a:t>Reference</a:t>
            </a:r>
            <a:r>
              <a:rPr lang="en-US" sz="1200" b="0" i="0" u="none" strike="noStrike" dirty="0">
                <a:solidFill>
                  <a:srgbClr val="000000"/>
                </a:solidFill>
                <a:effectLst/>
                <a:latin typeface="Arial" panose="020B0604020202020204" pitchFamily="34" charset="0"/>
              </a:rPr>
              <a:t>:</a:t>
            </a:r>
            <a:r>
              <a:rPr lang="zh-CN" altLang="en-US" sz="1200" b="0" i="0" u="none" strike="noStrike" dirty="0">
                <a:solidFill>
                  <a:srgbClr val="000000"/>
                </a:solidFill>
                <a:effectLst/>
                <a:latin typeface="Arial" panose="020B0604020202020204" pitchFamily="34" charset="0"/>
              </a:rPr>
              <a:t> </a:t>
            </a:r>
            <a:r>
              <a:rPr lang="en-US" altLang="zh-CN" sz="1200" dirty="0" err="1">
                <a:solidFill>
                  <a:srgbClr val="000000"/>
                </a:solidFill>
              </a:rPr>
              <a:t>DeepSeek</a:t>
            </a:r>
            <a:r>
              <a:rPr lang="en-US" altLang="zh-CN" sz="1200" dirty="0">
                <a:solidFill>
                  <a:srgbClr val="000000"/>
                </a:solidFill>
              </a:rPr>
              <a:t>-AI </a:t>
            </a:r>
            <a:r>
              <a:rPr lang="en-US" sz="1200" b="0" i="0" u="none" strike="noStrike" dirty="0">
                <a:solidFill>
                  <a:srgbClr val="000000"/>
                </a:solidFill>
                <a:effectLst/>
                <a:latin typeface="Arial" panose="020B0604020202020204" pitchFamily="34" charset="0"/>
              </a:rPr>
              <a:t>(2024). </a:t>
            </a:r>
            <a:r>
              <a:rPr lang="en-US" sz="1200" b="0" i="1" u="none" strike="noStrike" dirty="0">
                <a:solidFill>
                  <a:srgbClr val="000000"/>
                </a:solidFill>
                <a:effectLst/>
                <a:latin typeface="Arial" panose="020B0604020202020204" pitchFamily="34" charset="0"/>
              </a:rPr>
              <a:t>DeepSeek-V3 Technical Report.</a:t>
            </a:r>
            <a:endParaRPr lang="en-US" sz="12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62410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11E11-C7D4-E309-7CDD-95CA05F2AF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9A912-016B-DE0C-96A4-A8D59C3FE635}"/>
              </a:ext>
            </a:extLst>
          </p:cNvPr>
          <p:cNvSpPr>
            <a:spLocks noGrp="1"/>
          </p:cNvSpPr>
          <p:nvPr>
            <p:ph type="title"/>
          </p:nvPr>
        </p:nvSpPr>
        <p:spPr>
          <a:xfrm>
            <a:off x="605368" y="476872"/>
            <a:ext cx="11074576" cy="3693319"/>
          </a:xfrm>
        </p:spPr>
        <p:txBody>
          <a:bodyPr/>
          <a:lstStyle/>
          <a:p>
            <a:r>
              <a:rPr lang="en-US" dirty="0" err="1"/>
              <a:t>Deepseek</a:t>
            </a:r>
            <a:r>
              <a:rPr lang="en-US" dirty="0"/>
              <a:t> V3 - </a:t>
            </a:r>
            <a:r>
              <a:rPr lang="en-US" b="0" i="0" u="none" strike="noStrike" dirty="0" err="1">
                <a:solidFill>
                  <a:srgbClr val="000000"/>
                </a:solidFill>
                <a:effectLst/>
                <a:latin typeface="Arial" panose="020B0604020202020204" pitchFamily="34" charset="0"/>
              </a:rPr>
              <a:t>DualPipe</a:t>
            </a:r>
            <a:r>
              <a:rPr lang="en-US" b="0" i="0" u="none" strike="noStrike" dirty="0">
                <a:solidFill>
                  <a:srgbClr val="000000"/>
                </a:solidFill>
                <a:effectLst/>
                <a:latin typeface="Arial" panose="020B0604020202020204" pitchFamily="34" charset="0"/>
              </a:rPr>
              <a:t> Algorithm</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57E6671E-290C-7959-9C91-4FDA071D1AD0}"/>
              </a:ext>
            </a:extLst>
          </p:cNvPr>
          <p:cNvSpPr>
            <a:spLocks noGrp="1"/>
          </p:cNvSpPr>
          <p:nvPr>
            <p:ph idx="1"/>
          </p:nvPr>
        </p:nvSpPr>
        <p:spPr>
          <a:xfrm>
            <a:off x="607996" y="1114750"/>
            <a:ext cx="10887317" cy="3623782"/>
          </a:xfrm>
        </p:spPr>
        <p:txBody>
          <a:bodyPr/>
          <a:lstStyle/>
          <a:p>
            <a:r>
              <a:rPr lang="en-US" b="1" i="0" u="none" strike="noStrike" dirty="0">
                <a:solidFill>
                  <a:srgbClr val="000000"/>
                </a:solidFill>
                <a:effectLst/>
                <a:latin typeface="Arial" panose="020B0604020202020204" pitchFamily="34" charset="0"/>
              </a:rPr>
              <a:t>How </a:t>
            </a:r>
            <a:r>
              <a:rPr lang="en-US" b="1" i="0" u="none" strike="noStrike" dirty="0" err="1">
                <a:solidFill>
                  <a:srgbClr val="000000"/>
                </a:solidFill>
                <a:effectLst/>
                <a:latin typeface="Arial" panose="020B0604020202020204" pitchFamily="34" charset="0"/>
              </a:rPr>
              <a:t>DualPipe</a:t>
            </a:r>
            <a:r>
              <a:rPr lang="en-US" b="1" i="0" u="none" strike="noStrike" dirty="0">
                <a:solidFill>
                  <a:srgbClr val="000000"/>
                </a:solidFill>
                <a:effectLst/>
                <a:latin typeface="Arial" panose="020B0604020202020204" pitchFamily="34" charset="0"/>
              </a:rPr>
              <a:t> Works </a:t>
            </a:r>
          </a:p>
          <a:p>
            <a:pPr lvl="1"/>
            <a:r>
              <a:rPr lang="en-US" b="1" i="0" u="none" strike="noStrike" dirty="0">
                <a:solidFill>
                  <a:srgbClr val="000000"/>
                </a:solidFill>
                <a:effectLst/>
                <a:latin typeface="Arial" panose="020B0604020202020204" pitchFamily="34" charset="0"/>
              </a:rPr>
              <a:t>Bidirectional Scheduling</a:t>
            </a:r>
            <a:r>
              <a:rPr lang="en-US" b="0" i="0" u="none" strike="noStrike" dirty="0">
                <a:solidFill>
                  <a:srgbClr val="000000"/>
                </a:solidFill>
                <a:effectLst/>
                <a:latin typeface="Arial" panose="020B0604020202020204" pitchFamily="34" charset="0"/>
              </a:rPr>
              <a:t>: </a:t>
            </a:r>
          </a:p>
          <a:p>
            <a:pPr lvl="2"/>
            <a:r>
              <a:rPr lang="en-US" b="0" i="0" u="none" strike="noStrike" dirty="0">
                <a:solidFill>
                  <a:srgbClr val="000000"/>
                </a:solidFill>
                <a:effectLst/>
                <a:latin typeface="Arial" panose="020B0604020202020204" pitchFamily="34" charset="0"/>
              </a:rPr>
              <a:t>Alternates forward and backward passes in two directions (micro-batches 0-9 forward, 10-19 backward). </a:t>
            </a:r>
          </a:p>
          <a:p>
            <a:pPr lvl="2"/>
            <a:r>
              <a:rPr lang="en-US" b="0" i="0" u="none" strike="noStrike" dirty="0">
                <a:solidFill>
                  <a:srgbClr val="000000"/>
                </a:solidFill>
                <a:effectLst/>
                <a:latin typeface="Arial" panose="020B0604020202020204" pitchFamily="34" charset="0"/>
              </a:rPr>
              <a:t>Reduces pipeline bubbles by overlapping micro-batches.</a:t>
            </a:r>
          </a:p>
          <a:p>
            <a:r>
              <a:rPr lang="en-US" b="1" i="0" u="none" strike="noStrike" dirty="0">
                <a:solidFill>
                  <a:srgbClr val="000000"/>
                </a:solidFill>
                <a:effectLst/>
                <a:latin typeface="Arial" panose="020B0604020202020204" pitchFamily="34" charset="0"/>
              </a:rPr>
              <a:t>Computation-Communication Overlap</a:t>
            </a:r>
            <a:r>
              <a:rPr lang="en-US" b="0" i="0" u="none" strike="noStrike" dirty="0">
                <a:solidFill>
                  <a:srgbClr val="000000"/>
                </a:solidFill>
                <a:effectLst/>
                <a:latin typeface="Arial" panose="020B0604020202020204" pitchFamily="34" charset="0"/>
              </a:rPr>
              <a:t>: </a:t>
            </a:r>
          </a:p>
          <a:p>
            <a:pPr lvl="1"/>
            <a:r>
              <a:rPr lang="en-US" b="0" i="0" u="none" strike="noStrike" dirty="0">
                <a:solidFill>
                  <a:srgbClr val="000000"/>
                </a:solidFill>
                <a:effectLst/>
                <a:latin typeface="Arial" panose="020B0604020202020204" pitchFamily="34" charset="0"/>
              </a:rPr>
              <a:t>Hides all-to-all communication (e.g., </a:t>
            </a:r>
            <a:r>
              <a:rPr lang="en-US" b="0" i="0" u="none" strike="noStrike" dirty="0" err="1">
                <a:solidFill>
                  <a:srgbClr val="000000"/>
                </a:solidFill>
                <a:effectLst/>
                <a:latin typeface="Arial" panose="020B0604020202020204" pitchFamily="34" charset="0"/>
              </a:rPr>
              <a:t>MoE</a:t>
            </a:r>
            <a:r>
              <a:rPr lang="en-US" b="0" i="0" u="none" strike="noStrike" dirty="0">
                <a:solidFill>
                  <a:srgbClr val="000000"/>
                </a:solidFill>
                <a:effectLst/>
                <a:latin typeface="Arial" panose="020B0604020202020204" pitchFamily="34" charset="0"/>
              </a:rPr>
              <a:t> experts) during computation. </a:t>
            </a:r>
          </a:p>
          <a:p>
            <a:pPr lvl="1"/>
            <a:r>
              <a:rPr lang="en-US" b="0" i="0" u="none" strike="noStrike" dirty="0">
                <a:solidFill>
                  <a:srgbClr val="000000"/>
                </a:solidFill>
                <a:effectLst/>
                <a:latin typeface="Arial" panose="020B0604020202020204" pitchFamily="34" charset="0"/>
              </a:rPr>
              <a:t>Achieves near-zero communication overhead.</a:t>
            </a:r>
          </a:p>
          <a:p>
            <a:endParaRPr lang="en-US"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p:txBody>
      </p:sp>
      <p:pic>
        <p:nvPicPr>
          <p:cNvPr id="5" name="Picture 4" descr="A green and orange rectangular box with black numbers&#10;&#10;AI-generated content may be incorrect.">
            <a:extLst>
              <a:ext uri="{FF2B5EF4-FFF2-40B4-BE49-F238E27FC236}">
                <a16:creationId xmlns:a16="http://schemas.microsoft.com/office/drawing/2014/main" id="{E04338D9-0687-AD29-A79F-A2A046261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87" y="3546700"/>
            <a:ext cx="10470589" cy="1975353"/>
          </a:xfrm>
          <a:prstGeom prst="rect">
            <a:avLst/>
          </a:prstGeom>
        </p:spPr>
      </p:pic>
      <p:sp>
        <p:nvSpPr>
          <p:cNvPr id="6" name="TextBox 5">
            <a:extLst>
              <a:ext uri="{FF2B5EF4-FFF2-40B4-BE49-F238E27FC236}">
                <a16:creationId xmlns:a16="http://schemas.microsoft.com/office/drawing/2014/main" id="{D65367E2-7DD2-6F3E-FF72-DAF2CEEFB61A}"/>
              </a:ext>
            </a:extLst>
          </p:cNvPr>
          <p:cNvSpPr txBox="1"/>
          <p:nvPr/>
        </p:nvSpPr>
        <p:spPr bwMode="auto">
          <a:xfrm>
            <a:off x="2299855" y="5510205"/>
            <a:ext cx="849495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b="0" dirty="0">
                <a:solidFill>
                  <a:schemeClr val="tx1"/>
                </a:solidFill>
              </a:rPr>
              <a:t>Figure: Example of </a:t>
            </a:r>
            <a:r>
              <a:rPr lang="en-US" b="0" dirty="0" err="1">
                <a:solidFill>
                  <a:schemeClr val="tx1"/>
                </a:solidFill>
              </a:rPr>
              <a:t>DualPipe</a:t>
            </a:r>
            <a:r>
              <a:rPr lang="en-US" b="0" dirty="0">
                <a:solidFill>
                  <a:schemeClr val="tx1"/>
                </a:solidFill>
              </a:rPr>
              <a:t> scheduling for 8 PP ranks and 20 micro-batches in two directions. </a:t>
            </a:r>
            <a:endParaRPr lang="en-US" dirty="0">
              <a:solidFill>
                <a:schemeClr val="tx1"/>
              </a:solidFill>
            </a:endParaRPr>
          </a:p>
        </p:txBody>
      </p:sp>
    </p:spTree>
    <p:extLst>
      <p:ext uri="{BB962C8B-B14F-4D97-AF65-F5344CB8AC3E}">
        <p14:creationId xmlns:p14="http://schemas.microsoft.com/office/powerpoint/2010/main" val="91686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170D4-BCEF-8F6E-28EF-9D9128C8B8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F496B4-7E12-9A6F-9A26-BCE185D06D8C}"/>
              </a:ext>
            </a:extLst>
          </p:cNvPr>
          <p:cNvSpPr>
            <a:spLocks noGrp="1"/>
          </p:cNvSpPr>
          <p:nvPr>
            <p:ph type="title"/>
          </p:nvPr>
        </p:nvSpPr>
        <p:spPr>
          <a:xfrm>
            <a:off x="605368" y="476872"/>
            <a:ext cx="11074576" cy="3693319"/>
          </a:xfrm>
        </p:spPr>
        <p:txBody>
          <a:bodyPr/>
          <a:lstStyle/>
          <a:p>
            <a:r>
              <a:rPr lang="en-US" dirty="0" err="1"/>
              <a:t>Deepseek</a:t>
            </a:r>
            <a:r>
              <a:rPr lang="en-US" dirty="0"/>
              <a:t> V3 - </a:t>
            </a:r>
            <a:r>
              <a:rPr lang="en-US" b="0" i="0" u="none" strike="noStrike" dirty="0" err="1">
                <a:solidFill>
                  <a:srgbClr val="000000"/>
                </a:solidFill>
                <a:effectLst/>
                <a:latin typeface="Arial" panose="020B0604020202020204" pitchFamily="34" charset="0"/>
              </a:rPr>
              <a:t>DualPipe</a:t>
            </a:r>
            <a:r>
              <a:rPr lang="en-US" b="0" i="0" u="none" strike="noStrike" dirty="0">
                <a:solidFill>
                  <a:srgbClr val="000000"/>
                </a:solidFill>
                <a:effectLst/>
                <a:latin typeface="Arial" panose="020B0604020202020204" pitchFamily="34" charset="0"/>
              </a:rPr>
              <a:t> Algorithm</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D26F785D-5358-63D2-2242-E8AD02F8C926}"/>
              </a:ext>
            </a:extLst>
          </p:cNvPr>
          <p:cNvSpPr>
            <a:spLocks noGrp="1"/>
          </p:cNvSpPr>
          <p:nvPr>
            <p:ph idx="1"/>
          </p:nvPr>
        </p:nvSpPr>
        <p:spPr>
          <a:xfrm>
            <a:off x="607996" y="1114750"/>
            <a:ext cx="10887317" cy="3685338"/>
          </a:xfrm>
        </p:spPr>
        <p:txBody>
          <a:bodyPr/>
          <a:lstStyle/>
          <a:p>
            <a:r>
              <a:rPr lang="en-US" b="1" i="0" u="none" strike="noStrike" dirty="0">
                <a:solidFill>
                  <a:srgbClr val="000000"/>
                </a:solidFill>
                <a:effectLst/>
                <a:latin typeface="Arial" panose="020B0604020202020204" pitchFamily="34" charset="0"/>
              </a:rPr>
              <a:t>Efficiency Analysis </a:t>
            </a:r>
          </a:p>
          <a:p>
            <a:pPr lvl="1"/>
            <a:r>
              <a:rPr lang="en-US" i="0" u="none" strike="noStrike" dirty="0">
                <a:solidFill>
                  <a:srgbClr val="000000"/>
                </a:solidFill>
                <a:effectLst/>
                <a:latin typeface="Arial" panose="020B0604020202020204" pitchFamily="34" charset="0"/>
              </a:rPr>
              <a:t>Fewer Bubbles: </a:t>
            </a:r>
            <a:r>
              <a:rPr lang="en-US" i="0" u="none" strike="noStrike" dirty="0" err="1">
                <a:solidFill>
                  <a:srgbClr val="000000"/>
                </a:solidFill>
                <a:effectLst/>
                <a:latin typeface="Arial" panose="020B0604020202020204" pitchFamily="34" charset="0"/>
              </a:rPr>
              <a:t>DualPipe</a:t>
            </a:r>
            <a:r>
              <a:rPr lang="en-US" i="0" u="none" strike="noStrike" dirty="0">
                <a:solidFill>
                  <a:srgbClr val="000000"/>
                </a:solidFill>
                <a:effectLst/>
                <a:latin typeface="Arial" panose="020B0604020202020204" pitchFamily="34" charset="0"/>
              </a:rPr>
              <a:t> reduces bubble time to                                     .</a:t>
            </a:r>
          </a:p>
          <a:p>
            <a:pPr lvl="1"/>
            <a:r>
              <a:rPr lang="en-US" i="0" u="none" strike="noStrike" dirty="0">
                <a:solidFill>
                  <a:srgbClr val="000000"/>
                </a:solidFill>
                <a:effectLst/>
                <a:latin typeface="Arial" panose="020B0604020202020204" pitchFamily="34" charset="0"/>
              </a:rPr>
              <a:t>Memory Usage: 2x parameters, PP+1activations, balanced across devices.</a:t>
            </a:r>
          </a:p>
          <a:p>
            <a:r>
              <a:rPr lang="en-US" b="1" i="0" u="none" strike="noStrike" dirty="0">
                <a:solidFill>
                  <a:srgbClr val="000000"/>
                </a:solidFill>
                <a:effectLst/>
                <a:latin typeface="Arial" panose="020B0604020202020204" pitchFamily="34" charset="0"/>
              </a:rPr>
              <a:t>Impact in DeepSeek-V3 </a:t>
            </a:r>
          </a:p>
          <a:p>
            <a:pPr lvl="1"/>
            <a:r>
              <a:rPr lang="en-US" i="0" u="none" strike="noStrike" dirty="0">
                <a:solidFill>
                  <a:srgbClr val="000000"/>
                </a:solidFill>
                <a:effectLst/>
                <a:latin typeface="Arial" panose="020B0604020202020204" pitchFamily="34" charset="0"/>
              </a:rPr>
              <a:t>Scalability: Enables efficient </a:t>
            </a:r>
            <a:r>
              <a:rPr lang="en-US" i="0" u="none" strike="noStrike" dirty="0" err="1">
                <a:solidFill>
                  <a:srgbClr val="000000"/>
                </a:solidFill>
                <a:effectLst/>
                <a:latin typeface="Arial" panose="020B0604020202020204" pitchFamily="34" charset="0"/>
              </a:rPr>
              <a:t>MoE</a:t>
            </a:r>
            <a:r>
              <a:rPr lang="en-US" i="0" u="none" strike="noStrike" dirty="0">
                <a:solidFill>
                  <a:srgbClr val="000000"/>
                </a:solidFill>
                <a:effectLst/>
                <a:latin typeface="Arial" panose="020B0604020202020204" pitchFamily="34" charset="0"/>
              </a:rPr>
              <a:t> training across nodes, supporting 671B parameters.</a:t>
            </a:r>
          </a:p>
          <a:p>
            <a:pPr lvl="1"/>
            <a:r>
              <a:rPr lang="en-US" i="0" u="none" strike="noStrike" dirty="0">
                <a:solidFill>
                  <a:srgbClr val="000000"/>
                </a:solidFill>
                <a:effectLst/>
                <a:latin typeface="Arial" panose="020B0604020202020204" pitchFamily="34" charset="0"/>
              </a:rPr>
              <a:t>Cost-Effective: Contributes to low training cost (2.788M H800 GPU hours, $5.576M).</a:t>
            </a:r>
          </a:p>
          <a:p>
            <a:pPr lvl="1"/>
            <a:r>
              <a:rPr lang="en-US" i="0" u="none" strike="noStrike" dirty="0">
                <a:solidFill>
                  <a:srgbClr val="000000"/>
                </a:solidFill>
                <a:effectLst/>
                <a:latin typeface="Arial" panose="020B0604020202020204" pitchFamily="34" charset="0"/>
              </a:rPr>
              <a:t>Stability: No loss spikes or rollbacks during training.</a:t>
            </a:r>
          </a:p>
          <a:p>
            <a:endParaRPr lang="en-US"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p:txBody>
      </p:sp>
      <p:pic>
        <p:nvPicPr>
          <p:cNvPr id="6" name="Picture 5" descr="A black and white text with black text&#10;&#10;AI-generated content may be incorrect.">
            <a:extLst>
              <a:ext uri="{FF2B5EF4-FFF2-40B4-BE49-F238E27FC236}">
                <a16:creationId xmlns:a16="http://schemas.microsoft.com/office/drawing/2014/main" id="{AB16DE17-10B1-19C0-815D-ED3AE41F2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454" y="3632457"/>
            <a:ext cx="7772400" cy="1363070"/>
          </a:xfrm>
          <a:prstGeom prst="rect">
            <a:avLst/>
          </a:prstGeom>
        </p:spPr>
      </p:pic>
      <p:pic>
        <p:nvPicPr>
          <p:cNvPr id="8" name="Picture 7" descr="A black and white text with black text&#10;&#10;AI-generated content may be incorrect.">
            <a:extLst>
              <a:ext uri="{FF2B5EF4-FFF2-40B4-BE49-F238E27FC236}">
                <a16:creationId xmlns:a16="http://schemas.microsoft.com/office/drawing/2014/main" id="{8B46D539-8E71-BAD0-4E0E-C99F9630B8A6}"/>
              </a:ext>
            </a:extLst>
          </p:cNvPr>
          <p:cNvPicPr>
            <a:picLocks noChangeAspect="1"/>
          </p:cNvPicPr>
          <p:nvPr/>
        </p:nvPicPr>
        <p:blipFill>
          <a:blip r:embed="rId3">
            <a:extLst>
              <a:ext uri="{28A0092B-C50C-407E-A947-70E740481C1C}">
                <a14:useLocalDpi xmlns:a14="http://schemas.microsoft.com/office/drawing/2010/main" val="0"/>
              </a:ext>
            </a:extLst>
          </a:blip>
          <a:srcRect l="31703" t="73550" r="42781" b="6193"/>
          <a:stretch/>
        </p:blipFill>
        <p:spPr>
          <a:xfrm>
            <a:off x="6293921" y="1555668"/>
            <a:ext cx="2302936" cy="320633"/>
          </a:xfrm>
          <a:prstGeom prst="rect">
            <a:avLst/>
          </a:prstGeom>
        </p:spPr>
      </p:pic>
      <p:sp>
        <p:nvSpPr>
          <p:cNvPr id="11" name="TextBox 10">
            <a:extLst>
              <a:ext uri="{FF2B5EF4-FFF2-40B4-BE49-F238E27FC236}">
                <a16:creationId xmlns:a16="http://schemas.microsoft.com/office/drawing/2014/main" id="{8B228120-3524-D2EC-5A88-1933B66D39F1}"/>
              </a:ext>
            </a:extLst>
          </p:cNvPr>
          <p:cNvSpPr txBox="1"/>
          <p:nvPr/>
        </p:nvSpPr>
        <p:spPr bwMode="auto">
          <a:xfrm>
            <a:off x="724396" y="5429963"/>
            <a:ext cx="107709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b="0" dirty="0"/>
              <a:t>F denotes the execution time of a forward chunk, B denotes the execution time of a full backward chunk, W denotes the execution time of a "backward for weights" chunk, and F&amp;B denotes the execution time of two mutually overlapped forward and backward chunks.</a:t>
            </a:r>
          </a:p>
        </p:txBody>
      </p:sp>
      <p:sp>
        <p:nvSpPr>
          <p:cNvPr id="4" name="TextBox 3">
            <a:extLst>
              <a:ext uri="{FF2B5EF4-FFF2-40B4-BE49-F238E27FC236}">
                <a16:creationId xmlns:a16="http://schemas.microsoft.com/office/drawing/2014/main" id="{E74AA131-518B-1091-819D-6123DDF1FDC2}"/>
              </a:ext>
            </a:extLst>
          </p:cNvPr>
          <p:cNvSpPr txBox="1"/>
          <p:nvPr/>
        </p:nvSpPr>
        <p:spPr bwMode="auto">
          <a:xfrm>
            <a:off x="2165454" y="5025562"/>
            <a:ext cx="926275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algn="l"/>
            <a:r>
              <a:rPr lang="en-US" dirty="0">
                <a:solidFill>
                  <a:schemeClr val="tx1"/>
                </a:solidFill>
              </a:rPr>
              <a:t>Table: </a:t>
            </a:r>
            <a:r>
              <a:rPr lang="en-US" sz="1400" dirty="0">
                <a:solidFill>
                  <a:schemeClr val="tx1"/>
                </a:solidFill>
              </a:rPr>
              <a:t>Comparison of pipeline bubbles and memory usage across different pipeline parallel methods.</a:t>
            </a:r>
          </a:p>
        </p:txBody>
      </p:sp>
    </p:spTree>
    <p:extLst>
      <p:ext uri="{BB962C8B-B14F-4D97-AF65-F5344CB8AC3E}">
        <p14:creationId xmlns:p14="http://schemas.microsoft.com/office/powerpoint/2010/main" val="425984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63AE1-9C70-8E1A-2C18-8BEC0AC67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0CC0C3-280E-3EB7-5E28-383DB22EE3D5}"/>
              </a:ext>
            </a:extLst>
          </p:cNvPr>
          <p:cNvSpPr>
            <a:spLocks noGrp="1"/>
          </p:cNvSpPr>
          <p:nvPr>
            <p:ph type="title"/>
          </p:nvPr>
        </p:nvSpPr>
        <p:spPr>
          <a:xfrm>
            <a:off x="605368" y="476872"/>
            <a:ext cx="11074576" cy="2308324"/>
          </a:xfrm>
        </p:spPr>
        <p:txBody>
          <a:bodyPr/>
          <a:lstStyle/>
          <a:p>
            <a:r>
              <a:rPr lang="en-US" dirty="0" err="1"/>
              <a:t>Deepseek</a:t>
            </a:r>
            <a:r>
              <a:rPr lang="en-US" dirty="0"/>
              <a:t> V3 - </a:t>
            </a:r>
            <a:r>
              <a:rPr lang="en-US" b="0" i="0" u="none" strike="noStrike" dirty="0">
                <a:solidFill>
                  <a:srgbClr val="000000"/>
                </a:solidFill>
                <a:effectLst/>
                <a:latin typeface="Arial" panose="020B0604020202020204" pitchFamily="34" charset="0"/>
              </a:rPr>
              <a:t>Node-Limited Routing</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F0E6D196-75DE-B064-1A25-A1FC01486C0C}"/>
              </a:ext>
            </a:extLst>
          </p:cNvPr>
          <p:cNvSpPr>
            <a:spLocks noGrp="1"/>
          </p:cNvSpPr>
          <p:nvPr>
            <p:ph idx="1"/>
          </p:nvPr>
        </p:nvSpPr>
        <p:spPr>
          <a:xfrm>
            <a:off x="607996" y="1114750"/>
            <a:ext cx="10887317" cy="4070058"/>
          </a:xfrm>
        </p:spPr>
        <p:txBody>
          <a:bodyPr/>
          <a:lstStyle/>
          <a:p>
            <a:r>
              <a:rPr lang="en-US" b="1" i="0" u="none" strike="noStrike" dirty="0">
                <a:solidFill>
                  <a:srgbClr val="000000"/>
                </a:solidFill>
                <a:effectLst/>
                <a:latin typeface="Arial" panose="020B0604020202020204" pitchFamily="34" charset="0"/>
              </a:rPr>
              <a:t>Strategy</a:t>
            </a:r>
          </a:p>
          <a:p>
            <a:pPr lvl="1"/>
            <a:r>
              <a:rPr lang="en-US" i="0" u="none" strike="noStrike" dirty="0">
                <a:solidFill>
                  <a:srgbClr val="000000"/>
                </a:solidFill>
                <a:effectLst/>
                <a:latin typeface="Arial" panose="020B0604020202020204" pitchFamily="34" charset="0"/>
              </a:rPr>
              <a:t>Limits each token to M nodes.</a:t>
            </a:r>
          </a:p>
          <a:p>
            <a:pPr lvl="1"/>
            <a:r>
              <a:rPr lang="en-US" i="0" u="none" strike="noStrike" dirty="0">
                <a:solidFill>
                  <a:srgbClr val="000000"/>
                </a:solidFill>
                <a:effectLst/>
                <a:latin typeface="Arial" panose="020B0604020202020204" pitchFamily="34" charset="0"/>
              </a:rPr>
              <a:t>Routes based on top </a:t>
            </a:r>
            <a:r>
              <a:rPr lang="zh-CN" altLang="en-US" dirty="0">
                <a:solidFill>
                  <a:srgbClr val="000000"/>
                </a:solidFill>
                <a:latin typeface="Arial" panose="020B0604020202020204" pitchFamily="34" charset="0"/>
              </a:rPr>
              <a:t>     </a:t>
            </a:r>
            <a:r>
              <a:rPr lang="en-US" i="0" u="none" strike="noStrike" dirty="0">
                <a:solidFill>
                  <a:srgbClr val="000000"/>
                </a:solidFill>
                <a:effectLst/>
                <a:latin typeface="Arial" panose="020B0604020202020204" pitchFamily="34" charset="0"/>
              </a:rPr>
              <a:t>affinity scores per node (     = activated experts).</a:t>
            </a:r>
          </a:p>
          <a:p>
            <a:r>
              <a:rPr lang="en-US" b="1" i="0" u="none" strike="noStrike" dirty="0">
                <a:solidFill>
                  <a:srgbClr val="000000"/>
                </a:solidFill>
                <a:effectLst/>
                <a:latin typeface="Arial" panose="020B0604020202020204" pitchFamily="34" charset="0"/>
              </a:rPr>
              <a:t>Benefits</a:t>
            </a:r>
          </a:p>
          <a:p>
            <a:pPr lvl="1"/>
            <a:r>
              <a:rPr lang="en-US" i="0" u="none" strike="noStrike" dirty="0">
                <a:solidFill>
                  <a:srgbClr val="000000"/>
                </a:solidFill>
                <a:effectLst/>
                <a:latin typeface="Arial" panose="020B0604020202020204" pitchFamily="34" charset="0"/>
              </a:rPr>
              <a:t>Reduces cross-node communication.</a:t>
            </a:r>
          </a:p>
          <a:p>
            <a:pPr lvl="1"/>
            <a:r>
              <a:rPr lang="en-US" i="0" u="none" strike="noStrike" dirty="0">
                <a:solidFill>
                  <a:srgbClr val="000000"/>
                </a:solidFill>
                <a:effectLst/>
                <a:latin typeface="Arial" panose="020B0604020202020204" pitchFamily="34" charset="0"/>
              </a:rPr>
              <a:t>Achieves near-full computation-communication overlap.</a:t>
            </a:r>
          </a:p>
          <a:p>
            <a:r>
              <a:rPr lang="en-US" b="1" i="0" u="none" strike="noStrike" dirty="0">
                <a:solidFill>
                  <a:srgbClr val="000000"/>
                </a:solidFill>
                <a:effectLst/>
                <a:latin typeface="Arial" panose="020B0604020202020204" pitchFamily="34" charset="0"/>
              </a:rPr>
              <a:t>Implementation</a:t>
            </a:r>
          </a:p>
          <a:p>
            <a:pPr lvl="1"/>
            <a:r>
              <a:rPr lang="en-US" i="0" u="none" strike="noStrike" dirty="0">
                <a:solidFill>
                  <a:srgbClr val="000000"/>
                </a:solidFill>
                <a:effectLst/>
                <a:latin typeface="Arial" panose="020B0604020202020204" pitchFamily="34" charset="0"/>
              </a:rPr>
              <a:t>Avoids global all-to-all overhead using InfiniBand </a:t>
            </a:r>
            <a:r>
              <a:rPr lang="en-US" altLang="zh-CN" i="0" u="none" strike="noStrike" dirty="0">
                <a:solidFill>
                  <a:srgbClr val="000000"/>
                </a:solidFill>
                <a:effectLst/>
                <a:latin typeface="Arial" panose="020B0604020202020204" pitchFamily="34" charset="0"/>
              </a:rPr>
              <a:t>&amp;</a:t>
            </a:r>
            <a:r>
              <a:rPr lang="zh-CN" altLang="en-US" i="0" u="none" strike="noStrike" dirty="0">
                <a:solidFill>
                  <a:srgbClr val="000000"/>
                </a:solidFill>
                <a:effectLst/>
                <a:latin typeface="Arial" panose="020B0604020202020204" pitchFamily="34" charset="0"/>
              </a:rPr>
              <a:t> </a:t>
            </a:r>
            <a:r>
              <a:rPr lang="en-US" i="0" u="none" strike="noStrike" dirty="0" err="1">
                <a:solidFill>
                  <a:srgbClr val="000000"/>
                </a:solidFill>
                <a:effectLst/>
                <a:latin typeface="Arial" panose="020B0604020202020204" pitchFamily="34" charset="0"/>
              </a:rPr>
              <a:t>NVLink</a:t>
            </a:r>
            <a:r>
              <a:rPr lang="en-US" i="0" u="none" strike="noStrike" dirty="0">
                <a:solidFill>
                  <a:srgbClr val="000000"/>
                </a:solidFill>
                <a:effectLst/>
                <a:latin typeface="Arial" panose="020B0604020202020204" pitchFamily="34" charset="0"/>
              </a:rPr>
              <a:t>.</a:t>
            </a:r>
          </a:p>
          <a:p>
            <a:endParaRPr lang="en-US"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655E30F-AC80-2C13-1E52-C8B0AB8B4871}"/>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454401" y="1901372"/>
            <a:ext cx="245059" cy="279806"/>
          </a:xfrm>
          <a:prstGeom prst="rect">
            <a:avLst/>
          </a:prstGeom>
        </p:spPr>
      </p:pic>
      <p:pic>
        <p:nvPicPr>
          <p:cNvPr id="7" name="Picture 6">
            <a:extLst>
              <a:ext uri="{FF2B5EF4-FFF2-40B4-BE49-F238E27FC236}">
                <a16:creationId xmlns:a16="http://schemas.microsoft.com/office/drawing/2014/main" id="{347567B2-79C9-AA05-1B04-2094DCC2E03F}"/>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78860" y="1939657"/>
            <a:ext cx="267005" cy="190195"/>
          </a:xfrm>
          <a:prstGeom prst="rect">
            <a:avLst/>
          </a:prstGeom>
        </p:spPr>
      </p:pic>
    </p:spTree>
    <p:extLst>
      <p:ext uri="{BB962C8B-B14F-4D97-AF65-F5344CB8AC3E}">
        <p14:creationId xmlns:p14="http://schemas.microsoft.com/office/powerpoint/2010/main" val="111502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4AF96-FC38-8A18-6275-579D783155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C07F38-93F1-F189-DD41-BE353C99AEDF}"/>
              </a:ext>
            </a:extLst>
          </p:cNvPr>
          <p:cNvSpPr>
            <a:spLocks noGrp="1"/>
          </p:cNvSpPr>
          <p:nvPr>
            <p:ph type="title"/>
          </p:nvPr>
        </p:nvSpPr>
        <p:spPr>
          <a:xfrm>
            <a:off x="605368" y="476872"/>
            <a:ext cx="11074576" cy="2769989"/>
          </a:xfrm>
        </p:spPr>
        <p:txBody>
          <a:bodyPr/>
          <a:lstStyle/>
          <a:p>
            <a:r>
              <a:rPr lang="en-US" dirty="0" err="1"/>
              <a:t>Deepseek</a:t>
            </a:r>
            <a:r>
              <a:rPr lang="en-US" dirty="0"/>
              <a:t> V3 - </a:t>
            </a:r>
            <a:r>
              <a:rPr lang="en-US" b="0" i="0" u="none" strike="noStrike" dirty="0">
                <a:solidFill>
                  <a:srgbClr val="000000"/>
                </a:solidFill>
                <a:effectLst/>
                <a:latin typeface="Arial" panose="020B0604020202020204" pitchFamily="34" charset="0"/>
              </a:rPr>
              <a:t>Auxiliary-Loss-Free Load Balancing</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95BB069E-9760-3FB7-3434-777C94F60831}"/>
              </a:ext>
            </a:extLst>
          </p:cNvPr>
          <p:cNvSpPr>
            <a:spLocks noGrp="1"/>
          </p:cNvSpPr>
          <p:nvPr>
            <p:ph idx="1"/>
          </p:nvPr>
        </p:nvSpPr>
        <p:spPr>
          <a:xfrm>
            <a:off x="607996" y="1114750"/>
            <a:ext cx="10887317" cy="4947221"/>
          </a:xfrm>
        </p:spPr>
        <p:txBody>
          <a:bodyPr/>
          <a:lstStyle/>
          <a:p>
            <a:r>
              <a:rPr lang="en-US" b="1" i="0" u="none" strike="noStrike" dirty="0">
                <a:solidFill>
                  <a:srgbClr val="000000"/>
                </a:solidFill>
                <a:effectLst/>
                <a:latin typeface="Arial" panose="020B0604020202020204" pitchFamily="34" charset="0"/>
              </a:rPr>
              <a:t>Strategy</a:t>
            </a:r>
          </a:p>
          <a:p>
            <a:pPr lvl="1"/>
            <a:r>
              <a:rPr lang="en-US" i="0" u="none" strike="noStrike" dirty="0">
                <a:solidFill>
                  <a:srgbClr val="000000"/>
                </a:solidFill>
                <a:effectLst/>
                <a:latin typeface="Arial" panose="020B0604020202020204" pitchFamily="34" charset="0"/>
              </a:rPr>
              <a:t>Balances expert load with dynamic bias term (   ) .</a:t>
            </a:r>
          </a:p>
          <a:p>
            <a:pPr lvl="1"/>
            <a:r>
              <a:rPr lang="en-US" i="0" u="none" strike="noStrike" dirty="0">
                <a:solidFill>
                  <a:srgbClr val="000000"/>
                </a:solidFill>
                <a:effectLst/>
                <a:latin typeface="Arial" panose="020B0604020202020204" pitchFamily="34" charset="0"/>
              </a:rPr>
              <a:t>Add bias term     to affinity score      to determine the top-K routing (gating value       of </a:t>
            </a:r>
            <a:r>
              <a:rPr lang="en-US" i="0" u="none" strike="noStrike" dirty="0" err="1">
                <a:solidFill>
                  <a:srgbClr val="000000"/>
                </a:solidFill>
                <a:effectLst/>
                <a:latin typeface="Arial" panose="020B0604020202020204" pitchFamily="34" charset="0"/>
              </a:rPr>
              <a:t>i-th</a:t>
            </a:r>
            <a:r>
              <a:rPr lang="en-US" i="0" u="none" strike="noStrike" dirty="0">
                <a:solidFill>
                  <a:srgbClr val="000000"/>
                </a:solidFill>
                <a:effectLst/>
                <a:latin typeface="Arial" panose="020B0604020202020204" pitchFamily="34" charset="0"/>
              </a:rPr>
              <a:t> expert, t-</a:t>
            </a:r>
            <a:r>
              <a:rPr lang="en-US" i="0" u="none" strike="noStrike" dirty="0" err="1">
                <a:solidFill>
                  <a:srgbClr val="000000"/>
                </a:solidFill>
                <a:effectLst/>
                <a:latin typeface="Arial" panose="020B0604020202020204" pitchFamily="34" charset="0"/>
              </a:rPr>
              <a:t>th</a:t>
            </a:r>
            <a:r>
              <a:rPr lang="en-US" i="0" u="none" strike="noStrike" dirty="0">
                <a:solidFill>
                  <a:srgbClr val="000000"/>
                </a:solidFill>
                <a:effectLst/>
                <a:latin typeface="Arial" panose="020B0604020202020204" pitchFamily="34" charset="0"/>
              </a:rPr>
              <a:t> token):</a:t>
            </a:r>
          </a:p>
          <a:p>
            <a:pPr lvl="1"/>
            <a:endParaRPr lang="en-US" i="0" u="none" strike="noStrike" dirty="0">
              <a:solidFill>
                <a:srgbClr val="000000"/>
              </a:solidFill>
              <a:effectLst/>
              <a:latin typeface="Arial" panose="020B0604020202020204" pitchFamily="34" charset="0"/>
            </a:endParaRPr>
          </a:p>
          <a:p>
            <a:pPr lvl="1"/>
            <a:endParaRPr lang="en-US" dirty="0">
              <a:solidFill>
                <a:srgbClr val="000000"/>
              </a:solidFill>
              <a:latin typeface="Arial" panose="020B0604020202020204" pitchFamily="34" charset="0"/>
            </a:endParaRPr>
          </a:p>
          <a:p>
            <a:pPr lvl="1"/>
            <a:endParaRPr lang="en-US" i="0" u="none" strike="noStrike" dirty="0">
              <a:solidFill>
                <a:srgbClr val="000000"/>
              </a:solidFill>
              <a:effectLst/>
              <a:latin typeface="Arial" panose="020B0604020202020204" pitchFamily="34" charset="0"/>
            </a:endParaRPr>
          </a:p>
          <a:p>
            <a:pPr lvl="1"/>
            <a:r>
              <a:rPr lang="en-US" i="0" u="none" strike="noStrike" dirty="0">
                <a:solidFill>
                  <a:srgbClr val="000000"/>
                </a:solidFill>
                <a:effectLst/>
                <a:latin typeface="Arial" panose="020B0604020202020204" pitchFamily="34" charset="0"/>
              </a:rPr>
              <a:t>Adjusts     per step: ↓ by    if overloaded, ↑ if underloaded.</a:t>
            </a:r>
          </a:p>
          <a:p>
            <a:r>
              <a:rPr lang="en-US" b="1" i="0" u="none" strike="noStrike" dirty="0">
                <a:solidFill>
                  <a:srgbClr val="000000"/>
                </a:solidFill>
                <a:effectLst/>
                <a:latin typeface="Arial" panose="020B0604020202020204" pitchFamily="34" charset="0"/>
              </a:rPr>
              <a:t>Benefits</a:t>
            </a:r>
          </a:p>
          <a:p>
            <a:pPr lvl="1"/>
            <a:r>
              <a:rPr lang="en-US" i="0" u="none" strike="noStrike" dirty="0">
                <a:solidFill>
                  <a:srgbClr val="000000"/>
                </a:solidFill>
                <a:effectLst/>
                <a:latin typeface="Arial" panose="020B0604020202020204" pitchFamily="34" charset="0"/>
              </a:rPr>
              <a:t>No performance hit vs. traditional auxiliary loss (e.g., </a:t>
            </a:r>
            <a:r>
              <a:rPr lang="en-US" i="0" u="none" strike="noStrike" dirty="0" err="1">
                <a:solidFill>
                  <a:srgbClr val="000000"/>
                </a:solidFill>
                <a:effectLst/>
                <a:latin typeface="Arial" panose="020B0604020202020204" pitchFamily="34" charset="0"/>
              </a:rPr>
              <a:t>GShard</a:t>
            </a:r>
            <a:r>
              <a:rPr lang="en-US" i="0" u="none" strike="noStrike" dirty="0">
                <a:solidFill>
                  <a:srgbClr val="000000"/>
                </a:solidFill>
                <a:effectLst/>
                <a:latin typeface="Arial" panose="020B0604020202020204" pitchFamily="34" charset="0"/>
              </a:rPr>
              <a:t>).</a:t>
            </a:r>
          </a:p>
          <a:p>
            <a:pPr lvl="1"/>
            <a:r>
              <a:rPr lang="en-US" i="0" u="none" strike="noStrike" dirty="0">
                <a:solidFill>
                  <a:srgbClr val="000000"/>
                </a:solidFill>
                <a:effectLst/>
                <a:latin typeface="Arial" panose="020B0604020202020204" pitchFamily="34" charset="0"/>
              </a:rPr>
              <a:t>No token dropping, boosting efficiency.</a:t>
            </a:r>
          </a:p>
          <a:p>
            <a:endParaRPr lang="en-US"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185FF24-E633-9FF8-0ECF-756709213969}"/>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5937504" y="1619478"/>
            <a:ext cx="158496" cy="213360"/>
          </a:xfrm>
          <a:prstGeom prst="rect">
            <a:avLst/>
          </a:prstGeom>
        </p:spPr>
      </p:pic>
      <p:pic>
        <p:nvPicPr>
          <p:cNvPr id="5" name="Picture 4">
            <a:extLst>
              <a:ext uri="{FF2B5EF4-FFF2-40B4-BE49-F238E27FC236}">
                <a16:creationId xmlns:a16="http://schemas.microsoft.com/office/drawing/2014/main" id="{7263FBFE-E45E-EC5F-AA24-DDC551A99DFF}"/>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2104571" y="3524335"/>
            <a:ext cx="158496" cy="213360"/>
          </a:xfrm>
          <a:prstGeom prst="rect">
            <a:avLst/>
          </a:prstGeom>
        </p:spPr>
      </p:pic>
      <p:pic>
        <p:nvPicPr>
          <p:cNvPr id="7" name="Picture 6">
            <a:extLst>
              <a:ext uri="{FF2B5EF4-FFF2-40B4-BE49-F238E27FC236}">
                <a16:creationId xmlns:a16="http://schemas.microsoft.com/office/drawing/2014/main" id="{702EDBD1-E34B-9B19-F95D-ADC22DE63624}"/>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3761936" y="3556948"/>
            <a:ext cx="120701" cy="148133"/>
          </a:xfrm>
          <a:prstGeom prst="rect">
            <a:avLst/>
          </a:prstGeom>
        </p:spPr>
      </p:pic>
      <p:pic>
        <p:nvPicPr>
          <p:cNvPr id="6" name="Picture 5">
            <a:extLst>
              <a:ext uri="{FF2B5EF4-FFF2-40B4-BE49-F238E27FC236}">
                <a16:creationId xmlns:a16="http://schemas.microsoft.com/office/drawing/2014/main" id="{70438E1E-04DA-9B3A-4C4D-655DA6B8E580}"/>
              </a:ext>
            </a:extLst>
          </p:cNvPr>
          <p:cNvPicPr>
            <a:picLocks noChangeAspect="1"/>
          </p:cNvPicPr>
          <p:nvPr>
            <p:custDataLst>
              <p:tags r:id="rId4"/>
            </p:custDataLst>
          </p:nvPr>
        </p:nvPicPr>
        <p:blipFill>
          <a:blip r:embed="rId6">
            <a:extLst>
              <a:ext uri="{28A0092B-C50C-407E-A947-70E740481C1C}">
                <a14:useLocalDpi xmlns:a14="http://schemas.microsoft.com/office/drawing/2010/main" val="0"/>
              </a:ext>
            </a:extLst>
          </a:blip>
          <a:stretch>
            <a:fillRect/>
          </a:stretch>
        </p:blipFill>
        <p:spPr>
          <a:xfrm>
            <a:off x="2767607" y="1931058"/>
            <a:ext cx="158496" cy="213360"/>
          </a:xfrm>
          <a:prstGeom prst="rect">
            <a:avLst/>
          </a:prstGeom>
        </p:spPr>
      </p:pic>
      <p:pic>
        <p:nvPicPr>
          <p:cNvPr id="9" name="Picture 8" descr="A close-up of a text&#10;&#10;AI-generated content may be incorrect.">
            <a:extLst>
              <a:ext uri="{FF2B5EF4-FFF2-40B4-BE49-F238E27FC236}">
                <a16:creationId xmlns:a16="http://schemas.microsoft.com/office/drawing/2014/main" id="{8F03B439-3896-0EA1-B850-6FD5D836FA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8950" y="2283527"/>
            <a:ext cx="6134100" cy="1054100"/>
          </a:xfrm>
          <a:prstGeom prst="rect">
            <a:avLst/>
          </a:prstGeom>
        </p:spPr>
      </p:pic>
      <p:pic>
        <p:nvPicPr>
          <p:cNvPr id="10" name="Picture 9" descr="A close-up of a text&#10;&#10;AI-generated content may be incorrect.">
            <a:extLst>
              <a:ext uri="{FF2B5EF4-FFF2-40B4-BE49-F238E27FC236}">
                <a16:creationId xmlns:a16="http://schemas.microsoft.com/office/drawing/2014/main" id="{9AD6B7C3-547F-30C2-893A-BAED9E7145C7}"/>
              </a:ext>
            </a:extLst>
          </p:cNvPr>
          <p:cNvPicPr>
            <a:picLocks noChangeAspect="1"/>
          </p:cNvPicPr>
          <p:nvPr/>
        </p:nvPicPr>
        <p:blipFill>
          <a:blip r:embed="rId8">
            <a:extLst>
              <a:ext uri="{28A0092B-C50C-407E-A947-70E740481C1C}">
                <a14:useLocalDpi xmlns:a14="http://schemas.microsoft.com/office/drawing/2010/main" val="0"/>
              </a:ext>
            </a:extLst>
          </a:blip>
          <a:srcRect l="24454" t="20870" r="69738" b="46740"/>
          <a:stretch/>
        </p:blipFill>
        <p:spPr>
          <a:xfrm>
            <a:off x="4548249" y="1863219"/>
            <a:ext cx="356260" cy="341417"/>
          </a:xfrm>
          <a:prstGeom prst="rect">
            <a:avLst/>
          </a:prstGeom>
        </p:spPr>
      </p:pic>
      <p:pic>
        <p:nvPicPr>
          <p:cNvPr id="11" name="Picture 10" descr="A close-up of a text&#10;&#10;AI-generated content may be incorrect.">
            <a:extLst>
              <a:ext uri="{FF2B5EF4-FFF2-40B4-BE49-F238E27FC236}">
                <a16:creationId xmlns:a16="http://schemas.microsoft.com/office/drawing/2014/main" id="{CCA23198-D077-B02F-996E-BBDB3EDC929D}"/>
              </a:ext>
            </a:extLst>
          </p:cNvPr>
          <p:cNvPicPr>
            <a:picLocks noChangeAspect="1"/>
          </p:cNvPicPr>
          <p:nvPr/>
        </p:nvPicPr>
        <p:blipFill>
          <a:blip r:embed="rId8">
            <a:extLst>
              <a:ext uri="{28A0092B-C50C-407E-A947-70E740481C1C}">
                <a14:useLocalDpi xmlns:a14="http://schemas.microsoft.com/office/drawing/2010/main" val="0"/>
              </a:ext>
            </a:extLst>
          </a:blip>
          <a:srcRect l="2898" t="33800" r="91100" b="20348"/>
          <a:stretch/>
        </p:blipFill>
        <p:spPr>
          <a:xfrm>
            <a:off x="9329393" y="1838116"/>
            <a:ext cx="356260" cy="467724"/>
          </a:xfrm>
          <a:prstGeom prst="rect">
            <a:avLst/>
          </a:prstGeom>
        </p:spPr>
      </p:pic>
    </p:spTree>
    <p:extLst>
      <p:ext uri="{BB962C8B-B14F-4D97-AF65-F5344CB8AC3E}">
        <p14:creationId xmlns:p14="http://schemas.microsoft.com/office/powerpoint/2010/main" val="79544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7086E-7538-CF91-3DDF-B66D3E86E6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16FDE7-C13C-61D9-98ED-91E7355AA39D}"/>
              </a:ext>
            </a:extLst>
          </p:cNvPr>
          <p:cNvSpPr>
            <a:spLocks noGrp="1"/>
          </p:cNvSpPr>
          <p:nvPr>
            <p:ph type="title"/>
          </p:nvPr>
        </p:nvSpPr>
        <p:spPr>
          <a:xfrm>
            <a:off x="605368" y="476872"/>
            <a:ext cx="11074576" cy="461665"/>
          </a:xfrm>
        </p:spPr>
        <p:txBody>
          <a:bodyPr wrap="square" anchor="ctr">
            <a:normAutofit/>
          </a:bodyPr>
          <a:lstStyle/>
          <a:p>
            <a:r>
              <a:rPr lang="en-US" altLang="zh-CN" dirty="0"/>
              <a:t>Why Distributed Strategies Matter</a:t>
            </a:r>
            <a:endParaRPr lang="en-US" dirty="0"/>
          </a:p>
        </p:txBody>
      </p:sp>
      <p:sp>
        <p:nvSpPr>
          <p:cNvPr id="4" name="内容占位符 3">
            <a:extLst>
              <a:ext uri="{FF2B5EF4-FFF2-40B4-BE49-F238E27FC236}">
                <a16:creationId xmlns:a16="http://schemas.microsoft.com/office/drawing/2014/main" id="{E2395ACD-7B08-DC60-1C65-34F5DFC485C8}"/>
              </a:ext>
            </a:extLst>
          </p:cNvPr>
          <p:cNvSpPr>
            <a:spLocks noGrp="1"/>
          </p:cNvSpPr>
          <p:nvPr>
            <p:ph idx="1"/>
          </p:nvPr>
        </p:nvSpPr>
        <p:spPr>
          <a:xfrm>
            <a:off x="892567" y="1403433"/>
            <a:ext cx="5440362" cy="4371975"/>
          </a:xfrm>
        </p:spPr>
        <p:txBody>
          <a:bodyPr wrap="square" anchor="t">
            <a:normAutofit/>
          </a:bodyPr>
          <a:lstStyle/>
          <a:p>
            <a:pPr>
              <a:buClr>
                <a:schemeClr val="tx1"/>
              </a:buClr>
              <a:buFont typeface="Wingdings" pitchFamily="2" charset="2"/>
              <a:buChar char="Ø"/>
            </a:pPr>
            <a:r>
              <a:rPr lang="en-US" altLang="zh-CN" sz="1800" dirty="0">
                <a:effectLst/>
              </a:rPr>
              <a:t>Distributed strategies partition computation and data across multiple GPUs</a:t>
            </a:r>
            <a:r>
              <a:rPr lang="en-US" altLang="zh-CN" sz="1800" dirty="0"/>
              <a:t>, r</a:t>
            </a:r>
            <a:r>
              <a:rPr lang="en-US" altLang="zh-CN" sz="1800" dirty="0">
                <a:effectLst/>
              </a:rPr>
              <a:t>educing per-device memory demands and accelerating training. </a:t>
            </a:r>
            <a:endParaRPr lang="en-US" altLang="zh-CN" sz="1800" dirty="0"/>
          </a:p>
          <a:p>
            <a:pPr>
              <a:buClr>
                <a:schemeClr val="tx1"/>
              </a:buClr>
              <a:buFont typeface="Wingdings" pitchFamily="2" charset="2"/>
              <a:buChar char="Ø"/>
            </a:pPr>
            <a:endParaRPr lang="en-US" altLang="zh-CN" sz="1800" dirty="0">
              <a:effectLst/>
            </a:endParaRPr>
          </a:p>
          <a:p>
            <a:pPr>
              <a:buClr>
                <a:schemeClr val="tx1"/>
              </a:buClr>
              <a:buFont typeface="Wingdings" pitchFamily="2" charset="2"/>
              <a:buChar char="Ø"/>
            </a:pPr>
            <a:r>
              <a:rPr lang="en-US" altLang="zh-CN" sz="1800" dirty="0"/>
              <a:t>They enable </a:t>
            </a:r>
            <a:r>
              <a:rPr lang="en-US" altLang="zh-CN" sz="1800" dirty="0">
                <a:effectLst/>
              </a:rPr>
              <a:t>scalable training on high-performance computing (HPC) systems.</a:t>
            </a:r>
          </a:p>
          <a:p>
            <a:pPr>
              <a:buClr>
                <a:schemeClr val="tx1"/>
              </a:buClr>
              <a:buFont typeface="Wingdings" pitchFamily="2" charset="2"/>
              <a:buChar char="Ø"/>
            </a:pPr>
            <a:endParaRPr lang="en-US" altLang="zh-CN" sz="1800" dirty="0">
              <a:effectLst/>
            </a:endParaRPr>
          </a:p>
          <a:p>
            <a:pPr>
              <a:buClr>
                <a:schemeClr val="tx1"/>
              </a:buClr>
              <a:buFont typeface="Wingdings" pitchFamily="2" charset="2"/>
              <a:buChar char="Ø"/>
            </a:pPr>
            <a:endParaRPr lang="en-US" altLang="zh-CN" sz="1800" dirty="0">
              <a:effectLst/>
            </a:endParaRPr>
          </a:p>
          <a:p>
            <a:pPr marL="0" indent="0">
              <a:buClr>
                <a:schemeClr val="tx1"/>
              </a:buClr>
              <a:buNone/>
            </a:pPr>
            <a:endParaRPr kumimoji="1" lang="en-US" altLang="zh-CN" sz="1800" dirty="0"/>
          </a:p>
          <a:p>
            <a:pPr>
              <a:buClr>
                <a:schemeClr val="tx1"/>
              </a:buClr>
              <a:buFont typeface="Wingdings" pitchFamily="2" charset="2"/>
              <a:buChar char="Ø"/>
            </a:pPr>
            <a:endParaRPr lang="en-US" altLang="zh-CN" sz="1800" dirty="0"/>
          </a:p>
        </p:txBody>
      </p:sp>
      <p:grpSp>
        <p:nvGrpSpPr>
          <p:cNvPr id="57" name="组合 56">
            <a:extLst>
              <a:ext uri="{FF2B5EF4-FFF2-40B4-BE49-F238E27FC236}">
                <a16:creationId xmlns:a16="http://schemas.microsoft.com/office/drawing/2014/main" id="{2BB51054-C730-10CE-8290-D8D5EF534424}"/>
              </a:ext>
            </a:extLst>
          </p:cNvPr>
          <p:cNvGrpSpPr/>
          <p:nvPr/>
        </p:nvGrpSpPr>
        <p:grpSpPr>
          <a:xfrm>
            <a:off x="6691745" y="748145"/>
            <a:ext cx="4962415" cy="4856588"/>
            <a:chOff x="6096000" y="865734"/>
            <a:chExt cx="5301001" cy="5127861"/>
          </a:xfrm>
        </p:grpSpPr>
        <p:pic>
          <p:nvPicPr>
            <p:cNvPr id="58" name="Picture 2" descr="Computer - Free computer icons">
              <a:extLst>
                <a:ext uri="{FF2B5EF4-FFF2-40B4-BE49-F238E27FC236}">
                  <a16:creationId xmlns:a16="http://schemas.microsoft.com/office/drawing/2014/main" id="{B16ADED4-F27D-BA4F-9DA2-78B8778AF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1990" y="865734"/>
              <a:ext cx="1383780" cy="138378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a:extLst>
                <a:ext uri="{FF2B5EF4-FFF2-40B4-BE49-F238E27FC236}">
                  <a16:creationId xmlns:a16="http://schemas.microsoft.com/office/drawing/2014/main" id="{8B922E42-F12E-39E5-811A-8E70155E0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839527"/>
              <a:ext cx="1146386" cy="114638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Computer Icon | Circle Addon 2 Iconpack ...">
              <a:extLst>
                <a:ext uri="{FF2B5EF4-FFF2-40B4-BE49-F238E27FC236}">
                  <a16:creationId xmlns:a16="http://schemas.microsoft.com/office/drawing/2014/main" id="{E95AD632-B331-BA89-4F0C-0203EDCF1E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3549" y="2879436"/>
              <a:ext cx="1146386" cy="114638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Laptop Icon Circle Stock Illustrations ...">
              <a:extLst>
                <a:ext uri="{FF2B5EF4-FFF2-40B4-BE49-F238E27FC236}">
                  <a16:creationId xmlns:a16="http://schemas.microsoft.com/office/drawing/2014/main" id="{B8F01135-F435-C872-58C4-3D97DB973A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1098" y="2825229"/>
              <a:ext cx="1345903" cy="1308418"/>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直线箭头连接符 61">
              <a:extLst>
                <a:ext uri="{FF2B5EF4-FFF2-40B4-BE49-F238E27FC236}">
                  <a16:creationId xmlns:a16="http://schemas.microsoft.com/office/drawing/2014/main" id="{027AF690-0049-D402-6F82-EC6C0D4EF44E}"/>
                </a:ext>
              </a:extLst>
            </p:cNvPr>
            <p:cNvCxnSpPr>
              <a:stCxn id="58" idx="2"/>
              <a:endCxn id="59" idx="0"/>
            </p:cNvCxnSpPr>
            <p:nvPr/>
          </p:nvCxnSpPr>
          <p:spPr bwMode="auto">
            <a:xfrm flipH="1">
              <a:off x="6669193" y="2249514"/>
              <a:ext cx="1954687" cy="590013"/>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线箭头连接符 62">
              <a:extLst>
                <a:ext uri="{FF2B5EF4-FFF2-40B4-BE49-F238E27FC236}">
                  <a16:creationId xmlns:a16="http://schemas.microsoft.com/office/drawing/2014/main" id="{4D11605F-1C93-C8E6-AC9D-A9E57D57DF5F}"/>
                </a:ext>
              </a:extLst>
            </p:cNvPr>
            <p:cNvCxnSpPr>
              <a:stCxn id="58" idx="2"/>
              <a:endCxn id="60" idx="0"/>
            </p:cNvCxnSpPr>
            <p:nvPr/>
          </p:nvCxnSpPr>
          <p:spPr bwMode="auto">
            <a:xfrm>
              <a:off x="8623880" y="2249514"/>
              <a:ext cx="22862" cy="629922"/>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4" name="直线箭头连接符 1023">
              <a:extLst>
                <a:ext uri="{FF2B5EF4-FFF2-40B4-BE49-F238E27FC236}">
                  <a16:creationId xmlns:a16="http://schemas.microsoft.com/office/drawing/2014/main" id="{D992824D-A276-3EA2-36E7-DC510D7A206F}"/>
                </a:ext>
              </a:extLst>
            </p:cNvPr>
            <p:cNvCxnSpPr>
              <a:stCxn id="58" idx="2"/>
            </p:cNvCxnSpPr>
            <p:nvPr/>
          </p:nvCxnSpPr>
          <p:spPr bwMode="auto">
            <a:xfrm>
              <a:off x="8623880" y="2249514"/>
              <a:ext cx="2096245" cy="668333"/>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25" name="Picture 14" descr="Services - Illuminet">
              <a:extLst>
                <a:ext uri="{FF2B5EF4-FFF2-40B4-BE49-F238E27FC236}">
                  <a16:creationId xmlns:a16="http://schemas.microsoft.com/office/drawing/2014/main" id="{6D1873AC-16B8-0A93-25C8-136298AD0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3103" y="4626318"/>
              <a:ext cx="1367277" cy="1367277"/>
            </a:xfrm>
            <a:prstGeom prst="rect">
              <a:avLst/>
            </a:prstGeom>
            <a:noFill/>
            <a:extLst>
              <a:ext uri="{909E8E84-426E-40DD-AFC4-6F175D3DCCD1}">
                <a14:hiddenFill xmlns:a14="http://schemas.microsoft.com/office/drawing/2010/main">
                  <a:solidFill>
                    <a:srgbClr val="FFFFFF"/>
                  </a:solidFill>
                </a14:hiddenFill>
              </a:ext>
            </a:extLst>
          </p:spPr>
        </p:pic>
        <p:cxnSp>
          <p:nvCxnSpPr>
            <p:cNvPr id="1027" name="直线连接符 1026">
              <a:extLst>
                <a:ext uri="{FF2B5EF4-FFF2-40B4-BE49-F238E27FC236}">
                  <a16:creationId xmlns:a16="http://schemas.microsoft.com/office/drawing/2014/main" id="{5EF47A0A-0F18-2643-0A73-ECDF9C2EE68B}"/>
                </a:ext>
              </a:extLst>
            </p:cNvPr>
            <p:cNvCxnSpPr/>
            <p:nvPr/>
          </p:nvCxnSpPr>
          <p:spPr bwMode="auto">
            <a:xfrm>
              <a:off x="6669193" y="4281615"/>
              <a:ext cx="4069031" cy="0"/>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9" name="直线箭头连接符 1028">
              <a:extLst>
                <a:ext uri="{FF2B5EF4-FFF2-40B4-BE49-F238E27FC236}">
                  <a16:creationId xmlns:a16="http://schemas.microsoft.com/office/drawing/2014/main" id="{D011604D-AF2F-E9C1-5920-B035A4DDAC7B}"/>
                </a:ext>
              </a:extLst>
            </p:cNvPr>
            <p:cNvCxnSpPr>
              <a:stCxn id="60" idx="2"/>
              <a:endCxn id="1025" idx="0"/>
            </p:cNvCxnSpPr>
            <p:nvPr/>
          </p:nvCxnSpPr>
          <p:spPr bwMode="auto">
            <a:xfrm>
              <a:off x="8646742" y="4025822"/>
              <a:ext cx="0" cy="600496"/>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033" name="直线连接符 1032">
            <a:extLst>
              <a:ext uri="{FF2B5EF4-FFF2-40B4-BE49-F238E27FC236}">
                <a16:creationId xmlns:a16="http://schemas.microsoft.com/office/drawing/2014/main" id="{A09B7036-131A-3B07-6FEE-D8B469031EFC}"/>
              </a:ext>
            </a:extLst>
          </p:cNvPr>
          <p:cNvCxnSpPr>
            <a:stCxn id="59" idx="2"/>
          </p:cNvCxnSpPr>
          <p:nvPr/>
        </p:nvCxnSpPr>
        <p:spPr bwMode="auto">
          <a:xfrm>
            <a:off x="7228327" y="3703261"/>
            <a:ext cx="0" cy="280059"/>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5" name="直线连接符 1034">
            <a:extLst>
              <a:ext uri="{FF2B5EF4-FFF2-40B4-BE49-F238E27FC236}">
                <a16:creationId xmlns:a16="http://schemas.microsoft.com/office/drawing/2014/main" id="{9D658FCC-7849-3AA5-954F-A118EEC303C8}"/>
              </a:ext>
            </a:extLst>
          </p:cNvPr>
          <p:cNvCxnSpPr/>
          <p:nvPr/>
        </p:nvCxnSpPr>
        <p:spPr bwMode="auto">
          <a:xfrm>
            <a:off x="11047569" y="3741059"/>
            <a:ext cx="0" cy="242261"/>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1557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5D918-23C2-906B-A84C-E5F8831C5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43849D-7511-F327-BD13-81F87AE480A8}"/>
              </a:ext>
            </a:extLst>
          </p:cNvPr>
          <p:cNvSpPr>
            <a:spLocks noGrp="1"/>
          </p:cNvSpPr>
          <p:nvPr>
            <p:ph type="title"/>
          </p:nvPr>
        </p:nvSpPr>
        <p:spPr>
          <a:xfrm>
            <a:off x="605368" y="476872"/>
            <a:ext cx="11074576" cy="3231654"/>
          </a:xfrm>
        </p:spPr>
        <p:txBody>
          <a:bodyPr/>
          <a:lstStyle/>
          <a:p>
            <a:r>
              <a:rPr lang="en-US" dirty="0" err="1"/>
              <a:t>Deepseek</a:t>
            </a:r>
            <a:r>
              <a:rPr lang="en-US" dirty="0"/>
              <a:t> V3 - </a:t>
            </a:r>
            <a:r>
              <a:rPr lang="en-US" b="0" i="0" u="none" strike="noStrike" dirty="0">
                <a:solidFill>
                  <a:srgbClr val="000000"/>
                </a:solidFill>
                <a:effectLst/>
                <a:latin typeface="Arial" panose="020B0604020202020204" pitchFamily="34" charset="0"/>
              </a:rPr>
              <a:t>Complementary Sequence-Wise Auxiliary Loss</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8A353149-FD66-2B8E-81FF-848D9763217C}"/>
              </a:ext>
            </a:extLst>
          </p:cNvPr>
          <p:cNvSpPr>
            <a:spLocks noGrp="1"/>
          </p:cNvSpPr>
          <p:nvPr>
            <p:ph idx="1"/>
          </p:nvPr>
        </p:nvSpPr>
        <p:spPr>
          <a:xfrm>
            <a:off x="607996" y="1114750"/>
            <a:ext cx="10887317" cy="4341928"/>
          </a:xfrm>
        </p:spPr>
        <p:txBody>
          <a:bodyPr/>
          <a:lstStyle/>
          <a:p>
            <a:r>
              <a:rPr lang="en-US" b="1" i="0" u="none" strike="noStrike" dirty="0">
                <a:solidFill>
                  <a:srgbClr val="000000"/>
                </a:solidFill>
                <a:effectLst/>
                <a:latin typeface="Arial" panose="020B0604020202020204" pitchFamily="34" charset="0"/>
              </a:rPr>
              <a:t>Strategy</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Adds small sequence-wise loss</a:t>
            </a:r>
            <a:r>
              <a:rPr lang="en-US" dirty="0">
                <a:solidFill>
                  <a:srgbClr val="000000"/>
                </a:solidFill>
                <a:latin typeface="Arial" panose="020B0604020202020204" pitchFamily="34" charset="0"/>
              </a:rPr>
              <a:t> to the total loss</a:t>
            </a:r>
            <a:r>
              <a:rPr lang="en-US" b="0" i="0" u="none" strike="noStrike" dirty="0">
                <a:solidFill>
                  <a:srgbClr val="000000"/>
                </a:solidFill>
                <a:effectLst/>
                <a:latin typeface="Arial" panose="020B0604020202020204" pitchFamily="34" charset="0"/>
              </a:rPr>
              <a:t>:</a:t>
            </a:r>
          </a:p>
          <a:p>
            <a:pPr marL="357187" lvl="1" indent="0">
              <a:buNone/>
            </a:pPr>
            <a:endParaRPr lang="en-US" dirty="0">
              <a:solidFill>
                <a:srgbClr val="000000"/>
              </a:solidFill>
              <a:latin typeface="Arial" panose="020B0604020202020204" pitchFamily="34" charset="0"/>
            </a:endParaRPr>
          </a:p>
          <a:p>
            <a:pPr marL="357187" lvl="1" indent="0">
              <a:buNone/>
            </a:pPr>
            <a:endParaRPr lang="en-US" b="0" i="0" u="none" strike="noStrike" dirty="0">
              <a:solidFill>
                <a:srgbClr val="000000"/>
              </a:solidFill>
              <a:effectLst/>
              <a:latin typeface="Arial" panose="020B0604020202020204" pitchFamily="34" charset="0"/>
            </a:endParaRPr>
          </a:p>
          <a:p>
            <a:pPr marL="357187" lvl="1" indent="0">
              <a:buNone/>
            </a:pP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 : expert load,     : normalized affinity,     : tiny factor.</a:t>
            </a:r>
          </a:p>
          <a:p>
            <a:r>
              <a:rPr lang="en-US" b="1" i="0" u="none" strike="noStrike" dirty="0">
                <a:solidFill>
                  <a:srgbClr val="000000"/>
                </a:solidFill>
                <a:effectLst/>
                <a:latin typeface="Arial" panose="020B0604020202020204" pitchFamily="34" charset="0"/>
              </a:rPr>
              <a:t>Role</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Prevents extreme imbalance within sequences.</a:t>
            </a:r>
          </a:p>
          <a:p>
            <a:pPr lvl="1"/>
            <a:r>
              <a:rPr lang="en-US" b="0" i="0" u="none" strike="noStrike" dirty="0">
                <a:solidFill>
                  <a:srgbClr val="000000"/>
                </a:solidFill>
                <a:effectLst/>
                <a:latin typeface="Arial" panose="020B0604020202020204" pitchFamily="34" charset="0"/>
              </a:rPr>
              <a:t>Supports primary load balancing approach.</a:t>
            </a:r>
          </a:p>
          <a:p>
            <a:endParaRPr lang="en-US"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p:txBody>
      </p:sp>
      <p:pic>
        <p:nvPicPr>
          <p:cNvPr id="4" name="Picture 3" descr="A mathematical equation with numbers and symbols&#10;&#10;AI-generated content may be incorrect.">
            <a:extLst>
              <a:ext uri="{FF2B5EF4-FFF2-40B4-BE49-F238E27FC236}">
                <a16:creationId xmlns:a16="http://schemas.microsoft.com/office/drawing/2014/main" id="{50CCCBD5-54C9-AC73-80B3-35086FBE7F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2020" y="1805551"/>
            <a:ext cx="1925996" cy="791301"/>
          </a:xfrm>
          <a:prstGeom prst="rect">
            <a:avLst/>
          </a:prstGeom>
        </p:spPr>
      </p:pic>
      <p:pic>
        <p:nvPicPr>
          <p:cNvPr id="8" name="Picture 7">
            <a:extLst>
              <a:ext uri="{FF2B5EF4-FFF2-40B4-BE49-F238E27FC236}">
                <a16:creationId xmlns:a16="http://schemas.microsoft.com/office/drawing/2014/main" id="{E791D0C7-B1BC-9FDA-C3BA-7C206764B69A}"/>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132114" y="2902857"/>
            <a:ext cx="155448" cy="206654"/>
          </a:xfrm>
          <a:prstGeom prst="rect">
            <a:avLst/>
          </a:prstGeom>
        </p:spPr>
      </p:pic>
      <p:pic>
        <p:nvPicPr>
          <p:cNvPr id="10" name="Picture 9">
            <a:extLst>
              <a:ext uri="{FF2B5EF4-FFF2-40B4-BE49-F238E27FC236}">
                <a16:creationId xmlns:a16="http://schemas.microsoft.com/office/drawing/2014/main" id="{8D3495AD-2B88-A648-98BD-A9D06CC82791}"/>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2714173" y="2917371"/>
            <a:ext cx="193853" cy="190195"/>
          </a:xfrm>
          <a:prstGeom prst="rect">
            <a:avLst/>
          </a:prstGeom>
        </p:spPr>
      </p:pic>
      <p:pic>
        <p:nvPicPr>
          <p:cNvPr id="13" name="Picture 12">
            <a:extLst>
              <a:ext uri="{FF2B5EF4-FFF2-40B4-BE49-F238E27FC236}">
                <a16:creationId xmlns:a16="http://schemas.microsoft.com/office/drawing/2014/main" id="{58D182DD-3D8C-C818-A9FB-3730F667825D}"/>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94513" y="2960914"/>
            <a:ext cx="142240" cy="113792"/>
          </a:xfrm>
          <a:prstGeom prst="rect">
            <a:avLst/>
          </a:prstGeom>
        </p:spPr>
      </p:pic>
    </p:spTree>
    <p:extLst>
      <p:ext uri="{BB962C8B-B14F-4D97-AF65-F5344CB8AC3E}">
        <p14:creationId xmlns:p14="http://schemas.microsoft.com/office/powerpoint/2010/main" val="208486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FBDDA-A2DD-79B5-31BD-5B672055D8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340C85-1CCE-3065-62F6-9340B49D1892}"/>
              </a:ext>
            </a:extLst>
          </p:cNvPr>
          <p:cNvSpPr>
            <a:spLocks noGrp="1"/>
          </p:cNvSpPr>
          <p:nvPr>
            <p:ph type="title"/>
          </p:nvPr>
        </p:nvSpPr>
        <p:spPr>
          <a:xfrm>
            <a:off x="605368" y="476872"/>
            <a:ext cx="11074576" cy="4154984"/>
          </a:xfrm>
        </p:spPr>
        <p:txBody>
          <a:bodyPr/>
          <a:lstStyle/>
          <a:p>
            <a:r>
              <a:rPr lang="en-US" dirty="0" err="1"/>
              <a:t>Deepseek</a:t>
            </a:r>
            <a:r>
              <a:rPr lang="en-US" dirty="0"/>
              <a:t> V3 - </a:t>
            </a:r>
            <a:r>
              <a:rPr lang="en-US" b="0" i="0" u="none" strike="noStrike" dirty="0">
                <a:solidFill>
                  <a:srgbClr val="000000"/>
                </a:solidFill>
                <a:effectLst/>
                <a:latin typeface="Arial" panose="020B0604020202020204" pitchFamily="34" charset="0"/>
              </a:rPr>
              <a:t>Cross-Node Communication Optimization</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92D303DB-0521-4E46-6C63-C6A158073274}"/>
              </a:ext>
            </a:extLst>
          </p:cNvPr>
          <p:cNvSpPr>
            <a:spLocks noGrp="1"/>
          </p:cNvSpPr>
          <p:nvPr>
            <p:ph idx="1"/>
          </p:nvPr>
        </p:nvSpPr>
        <p:spPr>
          <a:xfrm>
            <a:off x="607996" y="1114750"/>
            <a:ext cx="10887317" cy="4895925"/>
          </a:xfrm>
        </p:spPr>
        <p:txBody>
          <a:bodyPr/>
          <a:lstStyle/>
          <a:p>
            <a:r>
              <a:rPr lang="en-US" b="1" i="0" u="none" strike="noStrike" dirty="0">
                <a:solidFill>
                  <a:srgbClr val="000000"/>
                </a:solidFill>
                <a:effectLst/>
                <a:latin typeface="Arial" panose="020B0604020202020204" pitchFamily="34" charset="0"/>
              </a:rPr>
              <a:t>Goal</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Leverage cluster hardware (e.g., 2048 H800 GPUs) efficiently.</a:t>
            </a:r>
          </a:p>
          <a:p>
            <a:r>
              <a:rPr lang="en-US" b="1" i="0" u="none" strike="noStrike" dirty="0">
                <a:solidFill>
                  <a:srgbClr val="000000"/>
                </a:solidFill>
                <a:effectLst/>
                <a:latin typeface="Arial" panose="020B0604020202020204" pitchFamily="34" charset="0"/>
              </a:rPr>
              <a:t>Efficient All-to-All Kernels</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Custom kernels for cross-node communication.</a:t>
            </a:r>
          </a:p>
          <a:p>
            <a:pPr lvl="1"/>
            <a:r>
              <a:rPr lang="en-US" b="0" i="0" u="none" strike="noStrike" dirty="0">
                <a:solidFill>
                  <a:srgbClr val="000000"/>
                </a:solidFill>
                <a:effectLst/>
                <a:latin typeface="Arial" panose="020B0604020202020204" pitchFamily="34" charset="0"/>
              </a:rPr>
              <a:t>Maximizes InfiniBand &amp; </a:t>
            </a:r>
            <a:r>
              <a:rPr lang="en-US" b="0" i="0" u="none" strike="noStrike" dirty="0" err="1">
                <a:solidFill>
                  <a:srgbClr val="000000"/>
                </a:solidFill>
                <a:effectLst/>
                <a:latin typeface="Arial" panose="020B0604020202020204" pitchFamily="34" charset="0"/>
              </a:rPr>
              <a:t>NVLink</a:t>
            </a:r>
            <a:r>
              <a:rPr lang="en-US" b="0" i="0" u="none" strike="noStrike" dirty="0">
                <a:solidFill>
                  <a:srgbClr val="000000"/>
                </a:solidFill>
                <a:effectLst/>
                <a:latin typeface="Arial" panose="020B0604020202020204" pitchFamily="34" charset="0"/>
              </a:rPr>
              <a:t> bandwidth.</a:t>
            </a:r>
          </a:p>
          <a:p>
            <a:pPr lvl="1"/>
            <a:r>
              <a:rPr lang="en-US" b="0" i="0" u="none" strike="noStrike" dirty="0">
                <a:solidFill>
                  <a:srgbClr val="000000"/>
                </a:solidFill>
                <a:effectLst/>
                <a:latin typeface="Arial" panose="020B0604020202020204" pitchFamily="34" charset="0"/>
              </a:rPr>
              <a:t>Reduces latency in </a:t>
            </a:r>
            <a:r>
              <a:rPr lang="en-US" b="0" i="0" u="none" strike="noStrike" dirty="0" err="1">
                <a:solidFill>
                  <a:srgbClr val="000000"/>
                </a:solidFill>
                <a:effectLst/>
                <a:latin typeface="Arial" panose="020B0604020202020204" pitchFamily="34" charset="0"/>
              </a:rPr>
              <a:t>MoE</a:t>
            </a:r>
            <a:r>
              <a:rPr lang="en-US" b="0" i="0" u="none" strike="noStrike" dirty="0">
                <a:solidFill>
                  <a:srgbClr val="000000"/>
                </a:solidFill>
                <a:effectLst/>
                <a:latin typeface="Arial" panose="020B0604020202020204" pitchFamily="34" charset="0"/>
              </a:rPr>
              <a:t> expert data exchange.</a:t>
            </a:r>
          </a:p>
          <a:p>
            <a:r>
              <a:rPr lang="en-US" b="1" i="0" u="none" strike="noStrike" dirty="0">
                <a:solidFill>
                  <a:srgbClr val="000000"/>
                </a:solidFill>
                <a:effectLst/>
                <a:latin typeface="Arial" panose="020B0604020202020204" pitchFamily="34" charset="0"/>
              </a:rPr>
              <a:t>Memory Footprint Optimization</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Carefully tuned memory usage.</a:t>
            </a:r>
          </a:p>
          <a:p>
            <a:pPr lvl="1"/>
            <a:r>
              <a:rPr lang="en-US" b="0" i="0" u="none" strike="noStrike" dirty="0">
                <a:solidFill>
                  <a:srgbClr val="000000"/>
                </a:solidFill>
                <a:effectLst/>
                <a:latin typeface="Arial" panose="020B0604020202020204" pitchFamily="34" charset="0"/>
              </a:rPr>
              <a:t>Avoids costly tensor parallelism.</a:t>
            </a:r>
          </a:p>
          <a:p>
            <a:pPr lvl="1"/>
            <a:r>
              <a:rPr lang="en-US" b="0" i="0" u="none" strike="noStrike" dirty="0">
                <a:solidFill>
                  <a:srgbClr val="000000"/>
                </a:solidFill>
                <a:effectLst/>
                <a:latin typeface="Arial" panose="020B0604020202020204" pitchFamily="34" charset="0"/>
              </a:rPr>
              <a:t>Enables scalable training across more nodes without efficiency loss.</a:t>
            </a:r>
          </a:p>
          <a:p>
            <a:endParaRPr lang="en-US"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188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5FEE4-B942-449F-06EC-2512ACB44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32A73D-A931-CFD7-1D15-DEF41F581DD6}"/>
              </a:ext>
            </a:extLst>
          </p:cNvPr>
          <p:cNvSpPr>
            <a:spLocks noGrp="1"/>
          </p:cNvSpPr>
          <p:nvPr>
            <p:ph type="title"/>
          </p:nvPr>
        </p:nvSpPr>
        <p:spPr>
          <a:xfrm>
            <a:off x="605368" y="476872"/>
            <a:ext cx="11074576" cy="4154984"/>
          </a:xfrm>
        </p:spPr>
        <p:txBody>
          <a:bodyPr/>
          <a:lstStyle/>
          <a:p>
            <a:r>
              <a:rPr lang="en-US" dirty="0">
                <a:solidFill>
                  <a:srgbClr val="000000"/>
                </a:solidFill>
              </a:rPr>
              <a:t>From High-end Clusters to Consumer-Grade Networks</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DFDD0C44-EA68-1BB3-02DC-82AE1AB3560C}"/>
              </a:ext>
            </a:extLst>
          </p:cNvPr>
          <p:cNvSpPr>
            <a:spLocks noGrp="1"/>
          </p:cNvSpPr>
          <p:nvPr>
            <p:ph idx="1"/>
          </p:nvPr>
        </p:nvSpPr>
        <p:spPr>
          <a:xfrm>
            <a:off x="607996" y="1114750"/>
            <a:ext cx="10887317" cy="5167795"/>
          </a:xfrm>
        </p:spPr>
        <p:txBody>
          <a:bodyPr/>
          <a:lstStyle/>
          <a:p>
            <a:r>
              <a:rPr lang="en-US" b="1" i="0" u="none" strike="noStrike" dirty="0">
                <a:solidFill>
                  <a:srgbClr val="000000"/>
                </a:solidFill>
                <a:effectLst/>
                <a:latin typeface="Arial" panose="020B0604020202020204" pitchFamily="34" charset="0"/>
              </a:rPr>
              <a:t>LLM Networks</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High-end clusters: Expensive, limited access (e.g., 16K H100 GPUs for Llama 3).</a:t>
            </a:r>
          </a:p>
          <a:p>
            <a:pPr lvl="1"/>
            <a:r>
              <a:rPr lang="en-US" b="0" i="0" u="none" strike="noStrike" dirty="0">
                <a:solidFill>
                  <a:srgbClr val="000000"/>
                </a:solidFill>
                <a:effectLst/>
                <a:latin typeface="Arial" panose="020B0604020202020204" pitchFamily="34" charset="0"/>
              </a:rPr>
              <a:t>Consumer-grade networks: Low bandwidth (100 Mbit/s), high latency (100 </a:t>
            </a:r>
            <a:r>
              <a:rPr lang="en-US" b="0" i="0" u="none" strike="noStrike" dirty="0" err="1">
                <a:solidFill>
                  <a:srgbClr val="000000"/>
                </a:solidFill>
                <a:effectLst/>
                <a:latin typeface="Arial" panose="020B0604020202020204" pitchFamily="34" charset="0"/>
              </a:rPr>
              <a:t>ms</a:t>
            </a:r>
            <a:r>
              <a:rPr lang="en-US" b="0" i="0" u="none" strike="noStrike" dirty="0">
                <a:solidFill>
                  <a:srgbClr val="000000"/>
                </a:solidFill>
                <a:effectLst/>
                <a:latin typeface="Arial" panose="020B0604020202020204" pitchFamily="34" charset="0"/>
              </a:rPr>
              <a:t> RTT), unreliable.</a:t>
            </a:r>
          </a:p>
          <a:p>
            <a:r>
              <a:rPr lang="en-US" b="1" dirty="0">
                <a:solidFill>
                  <a:srgbClr val="000000"/>
                </a:solidFill>
                <a:latin typeface="Arial" panose="020B0604020202020204" pitchFamily="34" charset="0"/>
              </a:rPr>
              <a:t>Goal</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Run large language models over consumer-grade networks.</a:t>
            </a:r>
          </a:p>
          <a:p>
            <a:r>
              <a:rPr lang="en-US" b="1" dirty="0">
                <a:solidFill>
                  <a:srgbClr val="000000"/>
                </a:solidFill>
                <a:latin typeface="Arial" panose="020B0604020202020204" pitchFamily="34" charset="0"/>
              </a:rPr>
              <a:t>Challenges</a:t>
            </a:r>
            <a:endParaRPr lang="en-US" b="1"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Network unreliability: Nodes may disconnect anytime.</a:t>
            </a:r>
          </a:p>
          <a:p>
            <a:pPr lvl="1"/>
            <a:r>
              <a:rPr lang="en-US" b="0" i="0" u="none" strike="noStrike" dirty="0">
                <a:solidFill>
                  <a:srgbClr val="000000"/>
                </a:solidFill>
                <a:effectLst/>
                <a:latin typeface="Arial" panose="020B0604020202020204" pitchFamily="34" charset="0"/>
              </a:rPr>
              <a:t>Limited bandwidth &amp; high latency: Slows down communication.</a:t>
            </a:r>
          </a:p>
          <a:p>
            <a:pPr lvl="1"/>
            <a:r>
              <a:rPr lang="en-US" b="0" i="0" u="none" strike="noStrike" dirty="0">
                <a:solidFill>
                  <a:srgbClr val="000000"/>
                </a:solidFill>
                <a:effectLst/>
                <a:latin typeface="Arial" panose="020B0604020202020204" pitchFamily="34" charset="0"/>
              </a:rPr>
              <a:t>Heterogeneous devices: Varying compute capabilities.</a:t>
            </a:r>
          </a:p>
          <a:p>
            <a:r>
              <a:rPr lang="en-US" b="1" i="0" u="none" strike="noStrike" dirty="0">
                <a:solidFill>
                  <a:srgbClr val="000000"/>
                </a:solidFill>
                <a:effectLst/>
                <a:latin typeface="Arial" panose="020B0604020202020204" pitchFamily="34" charset="0"/>
              </a:rPr>
              <a:t>PETALS</a:t>
            </a:r>
            <a:r>
              <a:rPr lang="en-US" b="1" dirty="0">
                <a:solidFill>
                  <a:srgbClr val="000000"/>
                </a:solidFill>
                <a:latin typeface="Arial" panose="020B0604020202020204" pitchFamily="34" charset="0"/>
              </a:rPr>
              <a:t> </a:t>
            </a:r>
            <a:r>
              <a:rPr lang="en-US" dirty="0">
                <a:solidFill>
                  <a:srgbClr val="000000"/>
                </a:solidFill>
                <a:latin typeface="Arial" panose="020B0604020202020204" pitchFamily="34" charset="0"/>
              </a:rPr>
              <a:t>(</a:t>
            </a:r>
            <a:r>
              <a:rPr lang="en-US" b="0" i="0" u="none" strike="noStrike" dirty="0">
                <a:solidFill>
                  <a:srgbClr val="000000"/>
                </a:solidFill>
                <a:effectLst/>
                <a:latin typeface="Arial" panose="020B0604020202020204" pitchFamily="34" charset="0"/>
              </a:rPr>
              <a:t>Peer-to-Peer Efficient Training and Learning System)</a:t>
            </a:r>
            <a:r>
              <a:rPr lang="zh-CN" altLang="en-US" b="0" i="0" u="none" strike="noStrike" dirty="0">
                <a:solidFill>
                  <a:srgbClr val="000000"/>
                </a:solidFill>
                <a:effectLst/>
                <a:latin typeface="Arial" panose="020B0604020202020204" pitchFamily="34" charset="0"/>
              </a:rPr>
              <a:t> </a:t>
            </a:r>
            <a:r>
              <a:rPr lang="en-US" b="0" i="0" u="none" strike="noStrike" dirty="0">
                <a:solidFill>
                  <a:srgbClr val="000000"/>
                </a:solidFill>
                <a:effectLst/>
                <a:latin typeface="Arial" panose="020B0604020202020204" pitchFamily="34" charset="0"/>
              </a:rPr>
              <a:t>[</a:t>
            </a:r>
            <a:r>
              <a:rPr lang="en-US" b="0" i="0" u="none" strike="noStrike" dirty="0" err="1">
                <a:solidFill>
                  <a:srgbClr val="000000"/>
                </a:solidFill>
                <a:effectLst/>
                <a:latin typeface="Arial" panose="020B0604020202020204" pitchFamily="34" charset="0"/>
              </a:rPr>
              <a:t>Borzunov</a:t>
            </a:r>
            <a:r>
              <a:rPr lang="en-US" b="0" i="0" u="none" strike="noStrike" dirty="0">
                <a:solidFill>
                  <a:srgbClr val="000000"/>
                </a:solidFill>
                <a:effectLst/>
                <a:latin typeface="Arial" panose="020B0604020202020204" pitchFamily="34" charset="0"/>
              </a:rPr>
              <a:t> et al., 2023]</a:t>
            </a:r>
            <a:endParaRPr lang="en-US" altLang="zh-CN" b="1" dirty="0">
              <a:solidFill>
                <a:srgbClr val="000000"/>
              </a:solidFill>
              <a:latin typeface="Arial" panose="020B0604020202020204" pitchFamily="34" charset="0"/>
            </a:endParaRPr>
          </a:p>
          <a:p>
            <a:pPr marL="0" indent="0">
              <a:buNone/>
            </a:pPr>
            <a:endParaRPr lang="en-US" b="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815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3EA21-6048-A2BC-A6F1-F6276A8586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572E58-98E4-B8AD-3C9D-BAB864DA841E}"/>
              </a:ext>
            </a:extLst>
          </p:cNvPr>
          <p:cNvSpPr>
            <a:spLocks noGrp="1"/>
          </p:cNvSpPr>
          <p:nvPr>
            <p:ph type="title"/>
          </p:nvPr>
        </p:nvSpPr>
        <p:spPr>
          <a:xfrm>
            <a:off x="605368" y="476872"/>
            <a:ext cx="11074576" cy="4154984"/>
          </a:xfrm>
        </p:spPr>
        <p:txBody>
          <a:bodyPr/>
          <a:lstStyle/>
          <a:p>
            <a:r>
              <a:rPr lang="en-US" dirty="0">
                <a:solidFill>
                  <a:srgbClr val="000000"/>
                </a:solidFill>
              </a:rPr>
              <a:t>PETALS: Run LLMs on Consumer-Grade Networks</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3B6FEC95-384C-CA6D-A184-1DB0B82C0093}"/>
              </a:ext>
            </a:extLst>
          </p:cNvPr>
          <p:cNvSpPr>
            <a:spLocks noGrp="1"/>
          </p:cNvSpPr>
          <p:nvPr>
            <p:ph idx="1"/>
          </p:nvPr>
        </p:nvSpPr>
        <p:spPr>
          <a:xfrm>
            <a:off x="607996" y="1114750"/>
            <a:ext cx="10887317" cy="2700453"/>
          </a:xfrm>
        </p:spPr>
        <p:txBody>
          <a:bodyPr/>
          <a:lstStyle/>
          <a:p>
            <a:r>
              <a:rPr lang="en-US" b="1" i="0" u="none" strike="noStrike" dirty="0">
                <a:solidFill>
                  <a:srgbClr val="000000"/>
                </a:solidFill>
                <a:effectLst/>
                <a:latin typeface="Arial" panose="020B0604020202020204" pitchFamily="34" charset="0"/>
              </a:rPr>
              <a:t>PETALS</a:t>
            </a:r>
            <a:r>
              <a:rPr lang="en-US" b="1" dirty="0">
                <a:solidFill>
                  <a:srgbClr val="000000"/>
                </a:solidFill>
                <a:latin typeface="Arial" panose="020B0604020202020204" pitchFamily="34" charset="0"/>
              </a:rPr>
              <a:t> </a:t>
            </a:r>
            <a:r>
              <a:rPr lang="en-US" dirty="0">
                <a:solidFill>
                  <a:srgbClr val="000000"/>
                </a:solidFill>
                <a:latin typeface="Arial" panose="020B0604020202020204" pitchFamily="34" charset="0"/>
              </a:rPr>
              <a:t>(</a:t>
            </a:r>
            <a:r>
              <a:rPr lang="en-US" b="0" i="0" u="none" strike="noStrike" dirty="0">
                <a:solidFill>
                  <a:srgbClr val="000000"/>
                </a:solidFill>
                <a:effectLst/>
                <a:latin typeface="Arial" panose="020B0604020202020204" pitchFamily="34" charset="0"/>
              </a:rPr>
              <a:t>Peer-to-Peer Efficient Training and Learning System)</a:t>
            </a:r>
            <a:r>
              <a:rPr lang="zh-CN" altLang="en-US" b="0" i="0" u="none" strike="noStrike" dirty="0">
                <a:solidFill>
                  <a:srgbClr val="000000"/>
                </a:solidFill>
                <a:effectLst/>
                <a:latin typeface="Arial" panose="020B0604020202020204" pitchFamily="34" charset="0"/>
              </a:rPr>
              <a:t> </a:t>
            </a:r>
            <a:r>
              <a:rPr lang="en-US" b="0" i="0" u="none" strike="noStrike" dirty="0">
                <a:solidFill>
                  <a:srgbClr val="000000"/>
                </a:solidFill>
                <a:effectLst/>
                <a:latin typeface="Arial" panose="020B0604020202020204" pitchFamily="34" charset="0"/>
              </a:rPr>
              <a:t>[</a:t>
            </a:r>
            <a:r>
              <a:rPr lang="en-US" b="0" i="0" u="none" strike="noStrike" dirty="0" err="1">
                <a:solidFill>
                  <a:srgbClr val="000000"/>
                </a:solidFill>
                <a:effectLst/>
                <a:latin typeface="Arial" panose="020B0604020202020204" pitchFamily="34" charset="0"/>
              </a:rPr>
              <a:t>Borzunov</a:t>
            </a:r>
            <a:r>
              <a:rPr lang="en-US" b="0" i="0" u="none" strike="noStrike" dirty="0">
                <a:solidFill>
                  <a:srgbClr val="000000"/>
                </a:solidFill>
                <a:effectLst/>
                <a:latin typeface="Arial" panose="020B0604020202020204" pitchFamily="34" charset="0"/>
              </a:rPr>
              <a:t> et al., 2023]</a:t>
            </a:r>
            <a:endParaRPr lang="en-US" altLang="zh-CN" b="1" dirty="0">
              <a:solidFill>
                <a:srgbClr val="000000"/>
              </a:solidFill>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A decentralized system for LLMs on consumer-grade networks.</a:t>
            </a:r>
          </a:p>
          <a:p>
            <a:pPr lvl="1"/>
            <a:r>
              <a:rPr lang="en-US" b="0" i="0" u="none" strike="noStrike" dirty="0">
                <a:solidFill>
                  <a:srgbClr val="000000"/>
                </a:solidFill>
                <a:effectLst/>
                <a:latin typeface="Arial" panose="020B0604020202020204" pitchFamily="34" charset="0"/>
              </a:rPr>
              <a:t>Enables efficient inference &amp; fine-tuning with idle resources.</a:t>
            </a:r>
          </a:p>
          <a:p>
            <a:pPr marL="0" indent="0">
              <a:buNone/>
            </a:pPr>
            <a:endParaRPr lang="en-US" b="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p:txBody>
      </p:sp>
      <p:pic>
        <p:nvPicPr>
          <p:cNvPr id="4" name="Picture 3" descr="A diagram of a computer&#10;&#10;AI-generated content may be incorrect.">
            <a:extLst>
              <a:ext uri="{FF2B5EF4-FFF2-40B4-BE49-F238E27FC236}">
                <a16:creationId xmlns:a16="http://schemas.microsoft.com/office/drawing/2014/main" id="{2455D519-ED64-D708-58E5-8ABBC005E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680" y="2339729"/>
            <a:ext cx="9393443" cy="2700453"/>
          </a:xfrm>
          <a:prstGeom prst="rect">
            <a:avLst/>
          </a:prstGeom>
        </p:spPr>
      </p:pic>
      <p:sp>
        <p:nvSpPr>
          <p:cNvPr id="6" name="TextBox 5">
            <a:extLst>
              <a:ext uri="{FF2B5EF4-FFF2-40B4-BE49-F238E27FC236}">
                <a16:creationId xmlns:a16="http://schemas.microsoft.com/office/drawing/2014/main" id="{5DCB9E81-2840-EDC8-F03B-6BEFE3915EC2}"/>
              </a:ext>
            </a:extLst>
          </p:cNvPr>
          <p:cNvSpPr txBox="1"/>
          <p:nvPr/>
        </p:nvSpPr>
        <p:spPr bwMode="auto">
          <a:xfrm>
            <a:off x="3975265" y="4886293"/>
            <a:ext cx="60979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solidFill>
                  <a:schemeClr val="tx1"/>
                </a:solidFill>
              </a:rPr>
              <a:t>Figure 1: A high-level overview of PETALS.</a:t>
            </a:r>
          </a:p>
        </p:txBody>
      </p:sp>
      <p:sp>
        <p:nvSpPr>
          <p:cNvPr id="8" name="TextBox 7">
            <a:extLst>
              <a:ext uri="{FF2B5EF4-FFF2-40B4-BE49-F238E27FC236}">
                <a16:creationId xmlns:a16="http://schemas.microsoft.com/office/drawing/2014/main" id="{75B623C7-59C3-7790-76BB-571C57FEC75D}"/>
              </a:ext>
            </a:extLst>
          </p:cNvPr>
          <p:cNvSpPr txBox="1"/>
          <p:nvPr/>
        </p:nvSpPr>
        <p:spPr bwMode="auto">
          <a:xfrm>
            <a:off x="498491" y="5743250"/>
            <a:ext cx="947189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i="0" u="none" strike="noStrike" dirty="0">
                <a:solidFill>
                  <a:srgbClr val="000000"/>
                </a:solidFill>
                <a:effectLst/>
                <a:latin typeface="Arial" panose="020B0604020202020204" pitchFamily="34" charset="0"/>
              </a:rPr>
              <a:t>Reference</a:t>
            </a:r>
            <a:r>
              <a:rPr lang="en-US" sz="1200" b="0" i="0" u="none" strike="noStrike" dirty="0">
                <a:solidFill>
                  <a:srgbClr val="000000"/>
                </a:solidFill>
                <a:effectLst/>
                <a:latin typeface="Arial" panose="020B0604020202020204" pitchFamily="34" charset="0"/>
              </a:rPr>
              <a:t>:</a:t>
            </a:r>
            <a:r>
              <a:rPr lang="zh-CN" altLang="en-US" sz="1200" b="0" i="0" u="none" strike="noStrike" dirty="0">
                <a:solidFill>
                  <a:srgbClr val="000000"/>
                </a:solidFill>
                <a:effectLst/>
                <a:latin typeface="Arial" panose="020B0604020202020204" pitchFamily="34" charset="0"/>
              </a:rPr>
              <a:t> </a:t>
            </a:r>
            <a:r>
              <a:rPr lang="en-US" altLang="zh-CN" sz="1200" dirty="0" err="1">
                <a:solidFill>
                  <a:srgbClr val="000000"/>
                </a:solidFill>
              </a:rPr>
              <a:t>Borzunov</a:t>
            </a:r>
            <a:r>
              <a:rPr lang="en-US" altLang="zh-CN" sz="1200" dirty="0">
                <a:solidFill>
                  <a:srgbClr val="000000"/>
                </a:solidFill>
              </a:rPr>
              <a:t> et al. </a:t>
            </a:r>
            <a:r>
              <a:rPr lang="en-US" sz="1200" b="0" i="0" u="none" strike="noStrike" dirty="0">
                <a:solidFill>
                  <a:srgbClr val="000000"/>
                </a:solidFill>
                <a:effectLst/>
                <a:latin typeface="Arial" panose="020B0604020202020204" pitchFamily="34" charset="0"/>
              </a:rPr>
              <a:t>(2023). </a:t>
            </a:r>
            <a:r>
              <a:rPr lang="en-US" sz="1200" b="0" i="1" u="none" strike="noStrike" dirty="0">
                <a:solidFill>
                  <a:srgbClr val="000000"/>
                </a:solidFill>
                <a:effectLst/>
                <a:latin typeface="Arial" panose="020B0604020202020204" pitchFamily="34" charset="0"/>
              </a:rPr>
              <a:t>Distributed Inference and Fine-tuning of Large Language Models Over The Internet.</a:t>
            </a:r>
            <a:endParaRPr lang="en-US" sz="12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856404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40DF5-DD33-749D-A2F6-CE9A22E650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06FC8F-D7FF-2DEE-FBED-D9EC8DB33DD0}"/>
              </a:ext>
            </a:extLst>
          </p:cNvPr>
          <p:cNvSpPr>
            <a:spLocks noGrp="1"/>
          </p:cNvSpPr>
          <p:nvPr>
            <p:ph type="title"/>
          </p:nvPr>
        </p:nvSpPr>
        <p:spPr>
          <a:xfrm>
            <a:off x="113015" y="415228"/>
            <a:ext cx="11965969" cy="5539978"/>
          </a:xfrm>
        </p:spPr>
        <p:txBody>
          <a:bodyPr/>
          <a:lstStyle/>
          <a:p>
            <a:r>
              <a:rPr lang="en-US" b="0" i="0" u="none" strike="noStrike" dirty="0">
                <a:solidFill>
                  <a:srgbClr val="000000"/>
                </a:solidFill>
                <a:effectLst/>
                <a:latin typeface="Arial" panose="020B0604020202020204" pitchFamily="34" charset="0"/>
              </a:rPr>
              <a:t>PETALS - Extending Model Parallelism for Consumer-Grade Networks</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53F8F89A-B4E0-99EA-A388-D0B07BB76417}"/>
              </a:ext>
            </a:extLst>
          </p:cNvPr>
          <p:cNvSpPr>
            <a:spLocks noGrp="1"/>
          </p:cNvSpPr>
          <p:nvPr>
            <p:ph idx="1"/>
          </p:nvPr>
        </p:nvSpPr>
        <p:spPr>
          <a:xfrm>
            <a:off x="607996" y="1114750"/>
            <a:ext cx="10887317" cy="4023892"/>
          </a:xfrm>
        </p:spPr>
        <p:txBody>
          <a:bodyPr/>
          <a:lstStyle/>
          <a:p>
            <a:r>
              <a:rPr lang="en-US" b="1" i="0" u="none" strike="noStrike" dirty="0">
                <a:solidFill>
                  <a:srgbClr val="000000"/>
                </a:solidFill>
                <a:effectLst/>
                <a:latin typeface="Arial" panose="020B0604020202020204" pitchFamily="34" charset="0"/>
              </a:rPr>
              <a:t>Pipeline Parallelism Foundation: </a:t>
            </a:r>
            <a:r>
              <a:rPr lang="en-US" b="0" i="0" u="none" strike="noStrike" dirty="0">
                <a:solidFill>
                  <a:srgbClr val="000000"/>
                </a:solidFill>
                <a:effectLst/>
                <a:latin typeface="Arial" panose="020B0604020202020204" pitchFamily="34" charset="0"/>
              </a:rPr>
              <a:t>Splits model into layers across devices, stage-by-stage processing.</a:t>
            </a:r>
          </a:p>
          <a:p>
            <a:r>
              <a:rPr lang="en-US" b="1" i="0" u="none" strike="noStrike" dirty="0">
                <a:solidFill>
                  <a:srgbClr val="000000"/>
                </a:solidFill>
                <a:effectLst/>
                <a:latin typeface="Arial" panose="020B0604020202020204" pitchFamily="34" charset="0"/>
              </a:rPr>
              <a:t>Fault Tolerance</a:t>
            </a:r>
            <a:endParaRPr lang="en-US" dirty="0">
              <a:solidFill>
                <a:srgbClr val="000000"/>
              </a:solidFill>
              <a:latin typeface="Arial" panose="020B0604020202020204" pitchFamily="34" charset="0"/>
            </a:endParaRPr>
          </a:p>
          <a:p>
            <a:pPr lvl="1"/>
            <a:r>
              <a:rPr lang="en-US" b="1" i="0" u="none" strike="noStrike" dirty="0">
                <a:solidFill>
                  <a:srgbClr val="000000"/>
                </a:solidFill>
                <a:effectLst/>
                <a:latin typeface="Arial" panose="020B0604020202020204" pitchFamily="34" charset="0"/>
              </a:rPr>
              <a:t>High-Tier</a:t>
            </a:r>
            <a:r>
              <a:rPr lang="en-US" b="0" i="0" u="none" strike="noStrike" dirty="0">
                <a:solidFill>
                  <a:srgbClr val="000000"/>
                </a:solidFill>
                <a:effectLst/>
                <a:latin typeface="Arial" panose="020B0604020202020204" pitchFamily="34" charset="0"/>
              </a:rPr>
              <a:t>: Assumes stable nodes, no failure recovery (restarts on failure).</a:t>
            </a:r>
          </a:p>
          <a:p>
            <a:pPr lvl="1"/>
            <a:r>
              <a:rPr lang="en-US" b="1" i="0" u="none" strike="noStrike" dirty="0">
                <a:solidFill>
                  <a:srgbClr val="000000"/>
                </a:solidFill>
                <a:effectLst/>
                <a:latin typeface="Arial" panose="020B0604020202020204" pitchFamily="34" charset="0"/>
              </a:rPr>
              <a:t>PETALS</a:t>
            </a:r>
            <a:r>
              <a:rPr lang="en-US" b="0" i="0" u="none" strike="noStrike" dirty="0">
                <a:solidFill>
                  <a:srgbClr val="000000"/>
                </a:solidFill>
                <a:effectLst/>
                <a:latin typeface="Arial" panose="020B0604020202020204" pitchFamily="34" charset="0"/>
              </a:rPr>
              <a:t>: </a:t>
            </a:r>
          </a:p>
          <a:p>
            <a:pPr lvl="2"/>
            <a:r>
              <a:rPr lang="en-US" b="0" i="0" u="none" strike="noStrike" dirty="0">
                <a:solidFill>
                  <a:srgbClr val="000000"/>
                </a:solidFill>
                <a:effectLst/>
                <a:latin typeface="Arial" panose="020B0604020202020204" pitchFamily="34" charset="0"/>
              </a:rPr>
              <a:t>Dual Attention Caches: </a:t>
            </a:r>
          </a:p>
          <a:p>
            <a:pPr lvl="3"/>
            <a:r>
              <a:rPr lang="en-US" b="0" i="0" u="none" strike="noStrike" dirty="0">
                <a:solidFill>
                  <a:srgbClr val="000000"/>
                </a:solidFill>
                <a:effectLst/>
                <a:latin typeface="Arial" panose="020B0604020202020204" pitchFamily="34" charset="0"/>
              </a:rPr>
              <a:t>Server-side: Stores past attention keys/values. </a:t>
            </a:r>
          </a:p>
          <a:p>
            <a:pPr lvl="3"/>
            <a:r>
              <a:rPr lang="en-US" b="0" i="0" u="none" strike="noStrike" dirty="0">
                <a:solidFill>
                  <a:srgbClr val="000000"/>
                </a:solidFill>
                <a:effectLst/>
                <a:latin typeface="Arial" panose="020B0604020202020204" pitchFamily="34" charset="0"/>
              </a:rPr>
              <a:t>Client-side: Caches inputs to pipeline stages. </a:t>
            </a:r>
          </a:p>
          <a:p>
            <a:pPr lvl="3"/>
            <a:r>
              <a:rPr lang="en-US" b="0" i="0" u="none" strike="noStrike" dirty="0">
                <a:solidFill>
                  <a:srgbClr val="000000"/>
                </a:solidFill>
                <a:effectLst/>
                <a:latin typeface="Arial" panose="020B0604020202020204" pitchFamily="34" charset="0"/>
              </a:rPr>
              <a:t>Recovers from failures without recomputing all tokens, reduces communication from</a:t>
            </a:r>
            <a:r>
              <a:rPr lang="zh-CN" altLang="en-US" b="0" i="0" u="none" strike="noStrike" dirty="0">
                <a:solidFill>
                  <a:srgbClr val="000000"/>
                </a:solidFill>
                <a:effectLst/>
                <a:latin typeface="Arial" panose="020B0604020202020204" pitchFamily="34" charset="0"/>
              </a:rPr>
              <a:t>               </a:t>
            </a:r>
            <a:r>
              <a:rPr lang="en-US" b="0" i="0" u="none" strike="noStrike" dirty="0">
                <a:solidFill>
                  <a:srgbClr val="000000"/>
                </a:solidFill>
                <a:effectLst/>
                <a:latin typeface="Arial" panose="020B0604020202020204" pitchFamily="34" charset="0"/>
              </a:rPr>
              <a:t>to</a:t>
            </a:r>
            <a:r>
              <a:rPr lang="zh-CN" altLang="en-US" b="0" i="0" u="none" strike="noStrike" dirty="0">
                <a:solidFill>
                  <a:srgbClr val="000000"/>
                </a:solidFill>
                <a:effectLst/>
                <a:latin typeface="Arial" panose="020B0604020202020204" pitchFamily="34" charset="0"/>
              </a:rPr>
              <a:t>             </a:t>
            </a:r>
            <a:r>
              <a:rPr lang="en-US" b="0" i="0" u="none" strike="noStrike" dirty="0">
                <a:solidFill>
                  <a:srgbClr val="000000"/>
                </a:solidFill>
                <a:effectLst/>
                <a:latin typeface="Arial" panose="020B0604020202020204" pitchFamily="34" charset="0"/>
              </a:rPr>
              <a:t>.</a:t>
            </a:r>
          </a:p>
          <a:p>
            <a:pPr lvl="2"/>
            <a:r>
              <a:rPr lang="en-US" b="0" i="0" u="none" strike="noStrike" dirty="0">
                <a:solidFill>
                  <a:srgbClr val="000000"/>
                </a:solidFill>
                <a:effectLst/>
                <a:latin typeface="Arial" panose="020B0604020202020204" pitchFamily="34" charset="0"/>
              </a:rPr>
              <a:t>Direct Communication: </a:t>
            </a:r>
          </a:p>
          <a:p>
            <a:pPr lvl="3"/>
            <a:r>
              <a:rPr lang="en-US" b="0" i="0" u="none" strike="noStrike" dirty="0">
                <a:solidFill>
                  <a:srgbClr val="000000"/>
                </a:solidFill>
                <a:effectLst/>
                <a:latin typeface="Arial" panose="020B0604020202020204" pitchFamily="34" charset="0"/>
              </a:rPr>
              <a:t>Servers send outputs to client &amp; next stage in parallel. </a:t>
            </a:r>
          </a:p>
          <a:p>
            <a:endParaRPr lang="en-US" altLang="zh-C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9C1AEF4-073D-09FE-BEB3-7D906B31029F}"/>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r="47268"/>
          <a:stretch/>
        </p:blipFill>
        <p:spPr>
          <a:xfrm>
            <a:off x="9635628" y="3820517"/>
            <a:ext cx="758617" cy="217093"/>
          </a:xfrm>
          <a:prstGeom prst="rect">
            <a:avLst/>
          </a:prstGeom>
        </p:spPr>
      </p:pic>
      <p:pic>
        <p:nvPicPr>
          <p:cNvPr id="8" name="Picture 7">
            <a:extLst>
              <a:ext uri="{FF2B5EF4-FFF2-40B4-BE49-F238E27FC236}">
                <a16:creationId xmlns:a16="http://schemas.microsoft.com/office/drawing/2014/main" id="{4125D6FB-DFEB-05A1-EA82-BE9F8F9ED5EE}"/>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rcRect l="54022"/>
          <a:stretch/>
        </p:blipFill>
        <p:spPr>
          <a:xfrm>
            <a:off x="10649673" y="3820517"/>
            <a:ext cx="661462" cy="217093"/>
          </a:xfrm>
          <a:prstGeom prst="rect">
            <a:avLst/>
          </a:prstGeom>
        </p:spPr>
      </p:pic>
    </p:spTree>
    <p:extLst>
      <p:ext uri="{BB962C8B-B14F-4D97-AF65-F5344CB8AC3E}">
        <p14:creationId xmlns:p14="http://schemas.microsoft.com/office/powerpoint/2010/main" val="33048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9B5A8-2E44-550E-3A48-9F7424ABBA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65AEB-BBAF-A839-1DFE-D9787E1DE122}"/>
              </a:ext>
            </a:extLst>
          </p:cNvPr>
          <p:cNvSpPr>
            <a:spLocks noGrp="1"/>
          </p:cNvSpPr>
          <p:nvPr>
            <p:ph type="title"/>
          </p:nvPr>
        </p:nvSpPr>
        <p:spPr>
          <a:xfrm>
            <a:off x="113015" y="415228"/>
            <a:ext cx="11965969" cy="5539978"/>
          </a:xfrm>
        </p:spPr>
        <p:txBody>
          <a:bodyPr/>
          <a:lstStyle/>
          <a:p>
            <a:r>
              <a:rPr lang="en-US" b="0" i="0" u="none" strike="noStrike" dirty="0">
                <a:solidFill>
                  <a:srgbClr val="000000"/>
                </a:solidFill>
                <a:effectLst/>
                <a:latin typeface="Arial" panose="020B0604020202020204" pitchFamily="34" charset="0"/>
              </a:rPr>
              <a:t>PETALS - Extending Model Parallelism for Consumer-Grade Networks</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A90213E1-9F29-4EC3-D9A3-F18717968616}"/>
              </a:ext>
            </a:extLst>
          </p:cNvPr>
          <p:cNvSpPr>
            <a:spLocks noGrp="1"/>
          </p:cNvSpPr>
          <p:nvPr>
            <p:ph idx="1"/>
          </p:nvPr>
        </p:nvSpPr>
        <p:spPr>
          <a:xfrm>
            <a:off x="607996" y="1114750"/>
            <a:ext cx="10887317" cy="4054669"/>
          </a:xfrm>
        </p:spPr>
        <p:txBody>
          <a:bodyPr/>
          <a:lstStyle/>
          <a:p>
            <a:r>
              <a:rPr lang="en-US" b="1" i="0" u="none" strike="noStrike" dirty="0">
                <a:solidFill>
                  <a:srgbClr val="000000"/>
                </a:solidFill>
                <a:effectLst/>
                <a:latin typeface="Arial" panose="020B0604020202020204" pitchFamily="34" charset="0"/>
              </a:rPr>
              <a:t>Dynamic Load Balancing</a:t>
            </a:r>
            <a:endParaRPr lang="en-US" dirty="0">
              <a:solidFill>
                <a:srgbClr val="000000"/>
              </a:solidFill>
              <a:latin typeface="Arial" panose="020B0604020202020204" pitchFamily="34" charset="0"/>
            </a:endParaRPr>
          </a:p>
          <a:p>
            <a:pPr lvl="1"/>
            <a:r>
              <a:rPr lang="en-US" b="1" i="0" u="none" strike="noStrike" dirty="0">
                <a:solidFill>
                  <a:srgbClr val="000000"/>
                </a:solidFill>
                <a:effectLst/>
                <a:latin typeface="Arial" panose="020B0604020202020204" pitchFamily="34" charset="0"/>
              </a:rPr>
              <a:t>High-Tier</a:t>
            </a:r>
            <a:r>
              <a:rPr lang="en-US" b="0" i="0" u="none" strike="noStrike" dirty="0">
                <a:solidFill>
                  <a:srgbClr val="000000"/>
                </a:solidFill>
                <a:effectLst/>
                <a:latin typeface="Arial" panose="020B0604020202020204" pitchFamily="34" charset="0"/>
              </a:rPr>
              <a:t>: Static block assignment, struggles with node changes.</a:t>
            </a:r>
          </a:p>
          <a:p>
            <a:pPr lvl="1"/>
            <a:r>
              <a:rPr lang="en-US" b="1" i="0" u="none" strike="noStrike" dirty="0">
                <a:solidFill>
                  <a:srgbClr val="000000"/>
                </a:solidFill>
                <a:effectLst/>
                <a:latin typeface="Arial" panose="020B0604020202020204" pitchFamily="34" charset="0"/>
              </a:rPr>
              <a:t>PETALS</a:t>
            </a:r>
            <a:r>
              <a:rPr lang="en-US" b="0" i="0" u="none" strike="noStrike" dirty="0">
                <a:solidFill>
                  <a:srgbClr val="000000"/>
                </a:solidFill>
                <a:effectLst/>
                <a:latin typeface="Arial" panose="020B0604020202020204" pitchFamily="34" charset="0"/>
              </a:rPr>
              <a:t>: </a:t>
            </a:r>
          </a:p>
          <a:p>
            <a:pPr lvl="2"/>
            <a:r>
              <a:rPr lang="en-US" altLang="zh-CN" dirty="0">
                <a:solidFill>
                  <a:srgbClr val="000000"/>
                </a:solidFill>
                <a:latin typeface="Arial" panose="020B0604020202020204" pitchFamily="34" charset="0"/>
                <a:cs typeface="Arial" panose="020B0604020202020204" pitchFamily="34" charset="0"/>
              </a:rPr>
              <a:t>Servers dynamically assign model blocks to maximize throughput. </a:t>
            </a:r>
          </a:p>
          <a:p>
            <a:pPr lvl="2"/>
            <a:r>
              <a:rPr lang="en-US" altLang="zh-CN" dirty="0">
                <a:solidFill>
                  <a:srgbClr val="000000"/>
                </a:solidFill>
                <a:latin typeface="Arial" panose="020B0604020202020204" pitchFamily="34" charset="0"/>
                <a:cs typeface="Arial" panose="020B0604020202020204" pitchFamily="34" charset="0"/>
              </a:rPr>
              <a:t>Greedy algorithm prioritizes bottleneck blocks. </a:t>
            </a:r>
          </a:p>
          <a:p>
            <a:pPr lvl="2"/>
            <a:r>
              <a:rPr lang="en-US" altLang="zh-CN" dirty="0">
                <a:solidFill>
                  <a:srgbClr val="000000"/>
                </a:solidFill>
                <a:latin typeface="Arial" panose="020B0604020202020204" pitchFamily="34" charset="0"/>
                <a:cs typeface="Arial" panose="020B0604020202020204" pitchFamily="34" charset="0"/>
              </a:rPr>
              <a:t>Adapts to nodes joining/leaving, maintains pipeline continuity.</a:t>
            </a:r>
          </a:p>
          <a:p>
            <a:r>
              <a:rPr lang="en-US" b="1" i="0" u="none" strike="noStrike" dirty="0">
                <a:solidFill>
                  <a:srgbClr val="000000"/>
                </a:solidFill>
                <a:effectLst/>
                <a:latin typeface="Arial" panose="020B0604020202020204" pitchFamily="34" charset="0"/>
              </a:rPr>
              <a:t>Communication Optimization</a:t>
            </a:r>
            <a:endParaRPr lang="en-US" dirty="0">
              <a:solidFill>
                <a:srgbClr val="000000"/>
              </a:solidFill>
              <a:latin typeface="Arial" panose="020B0604020202020204" pitchFamily="34" charset="0"/>
            </a:endParaRPr>
          </a:p>
          <a:p>
            <a:pPr lvl="1"/>
            <a:r>
              <a:rPr lang="en-US" b="1" i="0" u="none" strike="noStrike" dirty="0">
                <a:solidFill>
                  <a:srgbClr val="000000"/>
                </a:solidFill>
                <a:effectLst/>
                <a:latin typeface="Arial" panose="020B0604020202020204" pitchFamily="34" charset="0"/>
              </a:rPr>
              <a:t>High-Tier</a:t>
            </a:r>
            <a:r>
              <a:rPr lang="en-US" b="0" i="0" u="none" strike="noStrike" dirty="0">
                <a:solidFill>
                  <a:srgbClr val="000000"/>
                </a:solidFill>
                <a:effectLst/>
                <a:latin typeface="Arial" panose="020B0604020202020204" pitchFamily="34" charset="0"/>
              </a:rPr>
              <a:t>: High bandwidth needs, no optimization for low-bandwidth networks.</a:t>
            </a:r>
          </a:p>
          <a:p>
            <a:pPr lvl="1"/>
            <a:r>
              <a:rPr lang="en-US" b="1" i="0" u="none" strike="noStrike" dirty="0">
                <a:solidFill>
                  <a:srgbClr val="000000"/>
                </a:solidFill>
                <a:effectLst/>
                <a:latin typeface="Arial" panose="020B0604020202020204" pitchFamily="34" charset="0"/>
              </a:rPr>
              <a:t>PETALS</a:t>
            </a:r>
            <a:r>
              <a:rPr lang="en-US" b="0" i="0" u="none" strike="noStrike" dirty="0">
                <a:solidFill>
                  <a:srgbClr val="000000"/>
                </a:solidFill>
                <a:effectLst/>
                <a:latin typeface="Arial" panose="020B0604020202020204" pitchFamily="34" charset="0"/>
              </a:rPr>
              <a:t>: Dynamic </a:t>
            </a:r>
            <a:r>
              <a:rPr lang="en-US" b="0" i="0" u="none" strike="noStrike" dirty="0" err="1">
                <a:solidFill>
                  <a:srgbClr val="000000"/>
                </a:solidFill>
                <a:effectLst/>
                <a:latin typeface="Arial" panose="020B0604020202020204" pitchFamily="34" charset="0"/>
              </a:rPr>
              <a:t>Blockwise</a:t>
            </a:r>
            <a:r>
              <a:rPr lang="en-US" b="0" i="0" u="none" strike="noStrike" dirty="0">
                <a:solidFill>
                  <a:srgbClr val="000000"/>
                </a:solidFill>
                <a:effectLst/>
                <a:latin typeface="Arial" panose="020B0604020202020204" pitchFamily="34" charset="0"/>
              </a:rPr>
              <a:t> Quantization halves bandwidth (~KB per token), direct server-to-server communication with asynchronous checksums.</a:t>
            </a:r>
          </a:p>
          <a:p>
            <a:endParaRPr lang="en-US" altLang="zh-CN" dirty="0">
              <a:solidFill>
                <a:srgbClr val="000000"/>
              </a:solidFill>
              <a:latin typeface="Arial" panose="020B0604020202020204" pitchFamily="34" charset="0"/>
              <a:cs typeface="Arial" panose="020B0604020202020204" pitchFamily="34" charset="0"/>
            </a:endParaRPr>
          </a:p>
          <a:p>
            <a:pPr lvl="2"/>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77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3D8E-C6B6-F038-293A-4066742E90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237E06-95A0-130B-D88A-8C7FF2E4B7EA}"/>
              </a:ext>
            </a:extLst>
          </p:cNvPr>
          <p:cNvSpPr>
            <a:spLocks noGrp="1"/>
          </p:cNvSpPr>
          <p:nvPr>
            <p:ph type="title"/>
          </p:nvPr>
        </p:nvSpPr>
        <p:spPr>
          <a:xfrm>
            <a:off x="113015" y="415228"/>
            <a:ext cx="11965969" cy="5539978"/>
          </a:xfrm>
        </p:spPr>
        <p:txBody>
          <a:bodyPr/>
          <a:lstStyle/>
          <a:p>
            <a:r>
              <a:rPr lang="en-US" b="0" i="0" u="none" strike="noStrike" dirty="0">
                <a:solidFill>
                  <a:srgbClr val="000000"/>
                </a:solidFill>
                <a:effectLst/>
                <a:latin typeface="Arial" panose="020B0604020202020204" pitchFamily="34" charset="0"/>
              </a:rPr>
              <a:t>PETALS - Extending Model Parallelism for Consumer-Grade Networks</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756D9286-B419-46B9-4EAF-FA4792F57A44}"/>
              </a:ext>
            </a:extLst>
          </p:cNvPr>
          <p:cNvSpPr>
            <a:spLocks noGrp="1"/>
          </p:cNvSpPr>
          <p:nvPr>
            <p:ph idx="1"/>
          </p:nvPr>
        </p:nvSpPr>
        <p:spPr>
          <a:xfrm>
            <a:off x="607996" y="1114750"/>
            <a:ext cx="10887317" cy="3685338"/>
          </a:xfrm>
        </p:spPr>
        <p:txBody>
          <a:bodyPr/>
          <a:lstStyle/>
          <a:p>
            <a:r>
              <a:rPr lang="en-US" b="1" i="0" u="none" strike="noStrike" dirty="0">
                <a:solidFill>
                  <a:srgbClr val="000000"/>
                </a:solidFill>
                <a:effectLst/>
                <a:latin typeface="Arial" panose="020B0604020202020204" pitchFamily="34" charset="0"/>
              </a:rPr>
              <a:t>Parameter-Efficient Fine-Tuning</a:t>
            </a:r>
            <a:r>
              <a:rPr lang="en-US" b="0" i="0" u="none" strike="noStrike" dirty="0">
                <a:solidFill>
                  <a:srgbClr val="000000"/>
                </a:solidFill>
                <a:effectLst/>
                <a:latin typeface="Arial" panose="020B0604020202020204" pitchFamily="34" charset="0"/>
              </a:rPr>
              <a:t> </a:t>
            </a:r>
          </a:p>
          <a:p>
            <a:pPr lvl="1"/>
            <a:r>
              <a:rPr lang="en-US" b="0" i="0" u="none" strike="noStrike" dirty="0">
                <a:solidFill>
                  <a:srgbClr val="000000"/>
                </a:solidFill>
                <a:effectLst/>
                <a:latin typeface="Arial" panose="020B0604020202020204" pitchFamily="34" charset="0"/>
              </a:rPr>
              <a:t>Clients manage trainable parameters (e.g., adapters). </a:t>
            </a:r>
          </a:p>
          <a:p>
            <a:pPr lvl="1"/>
            <a:r>
              <a:rPr lang="en-US" b="0" i="0" u="none" strike="noStrike" dirty="0">
                <a:solidFill>
                  <a:srgbClr val="000000"/>
                </a:solidFill>
                <a:effectLst/>
                <a:latin typeface="Arial" panose="020B0604020202020204" pitchFamily="34" charset="0"/>
              </a:rPr>
              <a:t>Servers perform backpropagation, no parameter updates. </a:t>
            </a:r>
          </a:p>
          <a:p>
            <a:pPr lvl="1"/>
            <a:r>
              <a:rPr lang="en-US" b="0" i="0" u="none" strike="noStrike" dirty="0">
                <a:solidFill>
                  <a:srgbClr val="000000"/>
                </a:solidFill>
                <a:effectLst/>
                <a:latin typeface="Arial" panose="020B0604020202020204" pitchFamily="34" charset="0"/>
              </a:rPr>
              <a:t>No caching needed, low failure recovery cost.</a:t>
            </a:r>
          </a:p>
          <a:p>
            <a:r>
              <a:rPr lang="en-US" b="1" i="0" u="none" strike="noStrike" dirty="0">
                <a:solidFill>
                  <a:srgbClr val="000000"/>
                </a:solidFill>
                <a:effectLst/>
                <a:latin typeface="Arial" panose="020B0604020202020204" pitchFamily="34" charset="0"/>
              </a:rPr>
              <a:t>High Latency Adaptation</a:t>
            </a:r>
            <a:r>
              <a:rPr lang="en-US" b="0" i="0" u="none" strike="noStrike" dirty="0">
                <a:solidFill>
                  <a:srgbClr val="000000"/>
                </a:solidFill>
                <a:effectLst/>
                <a:latin typeface="Arial" panose="020B0604020202020204" pitchFamily="34" charset="0"/>
              </a:rPr>
              <a:t> </a:t>
            </a:r>
          </a:p>
          <a:p>
            <a:pPr lvl="1"/>
            <a:r>
              <a:rPr lang="en-US" b="1" i="0" u="none" strike="noStrike" dirty="0">
                <a:solidFill>
                  <a:srgbClr val="000000"/>
                </a:solidFill>
                <a:effectLst/>
                <a:latin typeface="Arial" panose="020B0604020202020204" pitchFamily="34" charset="0"/>
              </a:rPr>
              <a:t>High-Tier</a:t>
            </a:r>
            <a:r>
              <a:rPr lang="en-US" b="0" i="0" u="none" strike="noStrike" dirty="0">
                <a:solidFill>
                  <a:srgbClr val="000000"/>
                </a:solidFill>
                <a:effectLst/>
                <a:latin typeface="Arial" panose="020B0604020202020204" pitchFamily="34" charset="0"/>
              </a:rPr>
              <a:t>: Assumes low-latency networks (e.g., </a:t>
            </a:r>
            <a:r>
              <a:rPr lang="en-US" b="0" i="0" u="none" strike="noStrike" dirty="0" err="1">
                <a:solidFill>
                  <a:srgbClr val="000000"/>
                </a:solidFill>
                <a:effectLst/>
                <a:latin typeface="Arial" panose="020B0604020202020204" pitchFamily="34" charset="0"/>
              </a:rPr>
              <a:t>NVLink</a:t>
            </a:r>
            <a:r>
              <a:rPr lang="en-US" b="0" i="0" u="none" strike="noStrike" dirty="0">
                <a:solidFill>
                  <a:srgbClr val="000000"/>
                </a:solidFill>
                <a:effectLst/>
                <a:latin typeface="Arial" panose="020B0604020202020204" pitchFamily="34" charset="0"/>
              </a:rPr>
              <a:t>), high latency degrades performance. </a:t>
            </a:r>
          </a:p>
          <a:p>
            <a:pPr lvl="1"/>
            <a:r>
              <a:rPr lang="en-US" b="1" i="0" u="none" strike="noStrike" dirty="0">
                <a:solidFill>
                  <a:srgbClr val="000000"/>
                </a:solidFill>
                <a:effectLst/>
                <a:latin typeface="Arial" panose="020B0604020202020204" pitchFamily="34" charset="0"/>
              </a:rPr>
              <a:t>PETALS</a:t>
            </a:r>
            <a:r>
              <a:rPr lang="en-US" b="0" i="0" u="none" strike="noStrike" dirty="0">
                <a:solidFill>
                  <a:srgbClr val="000000"/>
                </a:solidFill>
                <a:effectLst/>
                <a:latin typeface="Arial" panose="020B0604020202020204" pitchFamily="34" charset="0"/>
              </a:rPr>
              <a:t>: Shortest Path Routing selects low-latency server chains.</a:t>
            </a:r>
          </a:p>
          <a:p>
            <a:endParaRPr lang="en-US"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045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FC3C3-CF56-FFED-6B28-19A9E3F04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98837D-88D6-B1CA-3A38-92C05B0D5049}"/>
              </a:ext>
            </a:extLst>
          </p:cNvPr>
          <p:cNvSpPr>
            <a:spLocks noGrp="1"/>
          </p:cNvSpPr>
          <p:nvPr>
            <p:ph type="title"/>
          </p:nvPr>
        </p:nvSpPr>
        <p:spPr>
          <a:xfrm>
            <a:off x="605368" y="476872"/>
            <a:ext cx="11074576" cy="5539978"/>
          </a:xfrm>
        </p:spPr>
        <p:txBody>
          <a:bodyPr/>
          <a:lstStyle/>
          <a:p>
            <a:r>
              <a:rPr lang="en-US" b="0" i="0" u="none" strike="noStrike" dirty="0">
                <a:solidFill>
                  <a:srgbClr val="000000"/>
                </a:solidFill>
                <a:effectLst/>
                <a:latin typeface="Arial" panose="020B0604020202020204" pitchFamily="34" charset="0"/>
              </a:rPr>
              <a:t>PETALS Methods - Improvements on Consumer-Grade Networks</a:t>
            </a: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br>
              <a:rPr lang="en-US" b="0" i="0" u="none" strike="noStrike"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C719926B-01BE-A1AA-DD29-34F42608A8A4}"/>
              </a:ext>
            </a:extLst>
          </p:cNvPr>
          <p:cNvSpPr>
            <a:spLocks noGrp="1"/>
          </p:cNvSpPr>
          <p:nvPr>
            <p:ph idx="1"/>
          </p:nvPr>
        </p:nvSpPr>
        <p:spPr>
          <a:xfrm>
            <a:off x="607996" y="1114750"/>
            <a:ext cx="10887317" cy="4726648"/>
          </a:xfrm>
        </p:spPr>
        <p:txBody>
          <a:bodyPr/>
          <a:lstStyle/>
          <a:p>
            <a:r>
              <a:rPr lang="en-US" b="1" i="0" u="none" strike="noStrike" dirty="0">
                <a:solidFill>
                  <a:srgbClr val="000000"/>
                </a:solidFill>
                <a:effectLst/>
                <a:latin typeface="Arial" panose="020B0604020202020204" pitchFamily="34" charset="0"/>
              </a:rPr>
              <a:t>Efficient Inference</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10× faster than offloading (0.34 vs. 0.0427 steps/s, 100 Mbit/s, 100 </a:t>
            </a:r>
            <a:r>
              <a:rPr lang="en-US" b="0" i="0" u="none" strike="noStrike" dirty="0" err="1">
                <a:solidFill>
                  <a:srgbClr val="000000"/>
                </a:solidFill>
                <a:effectLst/>
                <a:latin typeface="Arial" panose="020B0604020202020204" pitchFamily="34" charset="0"/>
              </a:rPr>
              <a:t>ms</a:t>
            </a:r>
            <a:r>
              <a:rPr lang="en-US" b="0" i="0" u="none" strike="noStrike" dirty="0">
                <a:solidFill>
                  <a:srgbClr val="000000"/>
                </a:solidFill>
                <a:effectLst/>
                <a:latin typeface="Arial" panose="020B0604020202020204" pitchFamily="34" charset="0"/>
              </a:rPr>
              <a:t> RTT).</a:t>
            </a:r>
          </a:p>
          <a:p>
            <a:pPr lvl="1"/>
            <a:r>
              <a:rPr lang="en-US" b="0" i="0" u="none" strike="noStrike" dirty="0">
                <a:solidFill>
                  <a:srgbClr val="000000"/>
                </a:solidFill>
                <a:effectLst/>
                <a:latin typeface="Arial" panose="020B0604020202020204" pitchFamily="34" charset="0"/>
              </a:rPr>
              <a:t>Low bandwidth: Transfers only ~KB per token.</a:t>
            </a:r>
          </a:p>
          <a:p>
            <a:pPr lvl="1"/>
            <a:r>
              <a:rPr lang="en-US" b="0" i="0" u="none" strike="noStrike" dirty="0">
                <a:solidFill>
                  <a:srgbClr val="000000"/>
                </a:solidFill>
                <a:effectLst/>
                <a:latin typeface="Arial" panose="020B0604020202020204" pitchFamily="34" charset="0"/>
              </a:rPr>
              <a:t>High latency: Dynamic routing mitigates 100 </a:t>
            </a:r>
            <a:r>
              <a:rPr lang="en-US" b="0" i="0" u="none" strike="noStrike" dirty="0" err="1">
                <a:solidFill>
                  <a:srgbClr val="000000"/>
                </a:solidFill>
                <a:effectLst/>
                <a:latin typeface="Arial" panose="020B0604020202020204" pitchFamily="34" charset="0"/>
              </a:rPr>
              <a:t>ms</a:t>
            </a:r>
            <a:r>
              <a:rPr lang="en-US" b="0" i="0" u="none" strike="noStrike" dirty="0">
                <a:solidFill>
                  <a:srgbClr val="000000"/>
                </a:solidFill>
                <a:effectLst/>
                <a:latin typeface="Arial" panose="020B0604020202020204" pitchFamily="34" charset="0"/>
              </a:rPr>
              <a:t> RTT impact.</a:t>
            </a:r>
          </a:p>
          <a:p>
            <a:r>
              <a:rPr lang="en-US" b="1" i="0" u="none" strike="noStrike" dirty="0">
                <a:solidFill>
                  <a:srgbClr val="000000"/>
                </a:solidFill>
                <a:effectLst/>
                <a:latin typeface="Arial" panose="020B0604020202020204" pitchFamily="34" charset="0"/>
              </a:rPr>
              <a:t>Fault Tolerance</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Recovers from node failures (5% failure rate still performs well).</a:t>
            </a:r>
          </a:p>
          <a:p>
            <a:pPr lvl="1"/>
            <a:r>
              <a:rPr lang="en-US" b="0" i="0" u="none" strike="noStrike" dirty="0">
                <a:solidFill>
                  <a:srgbClr val="000000"/>
                </a:solidFill>
                <a:effectLst/>
                <a:latin typeface="Arial" panose="020B0604020202020204" pitchFamily="34" charset="0"/>
              </a:rPr>
              <a:t>Dynamic load balancing ensures pipeline continuity.</a:t>
            </a:r>
          </a:p>
          <a:p>
            <a:r>
              <a:rPr lang="en-US" b="1" i="0" u="none" strike="noStrike" dirty="0">
                <a:solidFill>
                  <a:srgbClr val="000000"/>
                </a:solidFill>
                <a:effectLst/>
                <a:latin typeface="Arial" panose="020B0604020202020204" pitchFamily="34" charset="0"/>
              </a:rPr>
              <a:t>Low Resource Demand</a:t>
            </a:r>
            <a:endParaRPr lang="en-US" b="0" i="0" u="none" strike="noStrike" dirty="0">
              <a:solidFill>
                <a:srgbClr val="000000"/>
              </a:solidFill>
              <a:effectLst/>
              <a:latin typeface="Arial" panose="020B0604020202020204" pitchFamily="34" charset="0"/>
            </a:endParaRPr>
          </a:p>
          <a:p>
            <a:pPr lvl="1"/>
            <a:r>
              <a:rPr lang="en-US" b="0" i="0" u="none" strike="noStrike" dirty="0">
                <a:solidFill>
                  <a:srgbClr val="000000"/>
                </a:solidFill>
                <a:effectLst/>
                <a:latin typeface="Arial" panose="020B0604020202020204" pitchFamily="34" charset="0"/>
              </a:rPr>
              <a:t>Client: 8 CPU cores, no GPU needed.</a:t>
            </a:r>
          </a:p>
          <a:p>
            <a:pPr lvl="1"/>
            <a:r>
              <a:rPr lang="en-US" b="0" i="0" u="none" strike="noStrike" dirty="0">
                <a:solidFill>
                  <a:srgbClr val="000000"/>
                </a:solidFill>
                <a:effectLst/>
                <a:latin typeface="Arial" panose="020B0604020202020204" pitchFamily="34" charset="0"/>
              </a:rPr>
              <a:t>Server: Runs on consumer GPUs (e.g., RTX 3090).</a:t>
            </a:r>
          </a:p>
          <a:p>
            <a:endParaRPr lang="en-US" i="0" u="none" strike="noStrike" dirty="0">
              <a:solidFill>
                <a:srgbClr val="000000"/>
              </a:solidFill>
              <a:effectLst/>
              <a:latin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821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49B6D-D85C-EF92-4009-0175664C34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DA5954-268D-C365-A2AC-7C7F4826222A}"/>
              </a:ext>
            </a:extLst>
          </p:cNvPr>
          <p:cNvSpPr>
            <a:spLocks noGrp="1"/>
          </p:cNvSpPr>
          <p:nvPr>
            <p:ph type="ctrTitle" sz="quarter"/>
          </p:nvPr>
        </p:nvSpPr>
        <p:spPr>
          <a:xfrm>
            <a:off x="509982" y="2444404"/>
            <a:ext cx="11682018" cy="1077218"/>
          </a:xfrm>
        </p:spPr>
        <p:txBody>
          <a:bodyPr/>
          <a:lstStyle/>
          <a:p>
            <a:r>
              <a:rPr lang="en-US" altLang="zh-CN" sz="3500" b="1" dirty="0"/>
              <a:t>Thank you for your attention!</a:t>
            </a:r>
            <a:br>
              <a:rPr lang="en-US" altLang="zh-CN" sz="3500" b="1" dirty="0"/>
            </a:br>
            <a:endParaRPr lang="en-US" sz="3500" b="1" dirty="0"/>
          </a:p>
        </p:txBody>
      </p:sp>
    </p:spTree>
    <p:extLst>
      <p:ext uri="{BB962C8B-B14F-4D97-AF65-F5344CB8AC3E}">
        <p14:creationId xmlns:p14="http://schemas.microsoft.com/office/powerpoint/2010/main" val="4196489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B26B5-A11D-9D6A-3EB2-5044EE1B6F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E4F37C-C36D-6F1A-D6EC-693B4E96B4FA}"/>
              </a:ext>
            </a:extLst>
          </p:cNvPr>
          <p:cNvSpPr>
            <a:spLocks noGrp="1"/>
          </p:cNvSpPr>
          <p:nvPr>
            <p:ph type="title"/>
          </p:nvPr>
        </p:nvSpPr>
        <p:spPr>
          <a:xfrm>
            <a:off x="605368" y="476872"/>
            <a:ext cx="11074576" cy="461665"/>
          </a:xfrm>
        </p:spPr>
        <p:txBody>
          <a:bodyPr wrap="square" anchor="ctr">
            <a:normAutofit/>
          </a:bodyPr>
          <a:lstStyle/>
          <a:p>
            <a:r>
              <a:rPr lang="en-US" altLang="zh-CN" dirty="0"/>
              <a:t>What is Frontier?</a:t>
            </a:r>
            <a:endParaRPr lang="en-US" dirty="0"/>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7E5DFFED-C680-C8AA-649B-3B40F457C0C7}"/>
                  </a:ext>
                </a:extLst>
              </p:cNvPr>
              <p:cNvSpPr>
                <a:spLocks noGrp="1"/>
              </p:cNvSpPr>
              <p:nvPr>
                <p:ph idx="1"/>
              </p:nvPr>
            </p:nvSpPr>
            <p:spPr>
              <a:xfrm>
                <a:off x="821323" y="1232758"/>
                <a:ext cx="6080331" cy="4371975"/>
              </a:xfrm>
            </p:spPr>
            <p:txBody>
              <a:bodyPr wrap="square" anchor="t">
                <a:noAutofit/>
              </a:bodyPr>
              <a:lstStyle/>
              <a:p>
                <a:pPr marL="0" indent="0">
                  <a:buClr>
                    <a:schemeClr val="tx1"/>
                  </a:buClr>
                  <a:buNone/>
                </a:pPr>
                <a:r>
                  <a:rPr lang="en-US" altLang="zh-CN" sz="1800" dirty="0">
                    <a:latin typeface="Arial" panose="020B0604020202020204" pitchFamily="34" charset="0"/>
                  </a:rPr>
                  <a:t>HPC (High-Performance Computing) is the use of supercomputers or clusters of interconnected computers, to perform complex computations at extremely high speeds.</a:t>
                </a:r>
              </a:p>
              <a:p>
                <a:pPr marL="0" indent="0">
                  <a:buClr>
                    <a:schemeClr val="tx1"/>
                  </a:buClr>
                  <a:buNone/>
                </a:pPr>
                <a:endParaRPr lang="en-US" altLang="zh-CN" sz="1800" dirty="0">
                  <a:effectLst/>
                  <a:latin typeface="Arial" panose="020B0604020202020204" pitchFamily="34" charset="0"/>
                </a:endParaRPr>
              </a:p>
              <a:p>
                <a:pPr marL="0" indent="0">
                  <a:buClr>
                    <a:schemeClr val="tx1"/>
                  </a:buClr>
                  <a:buNone/>
                </a:pPr>
                <a:r>
                  <a:rPr lang="en-US" altLang="zh-CN" sz="1800" dirty="0">
                    <a:effectLst/>
                    <a:latin typeface="Arial" panose="020B0604020202020204" pitchFamily="34" charset="0"/>
                  </a:rPr>
                  <a:t>Frontier is a prime example of an HPC system</a:t>
                </a:r>
                <a:r>
                  <a:rPr lang="en-US" altLang="zh-CN" sz="1800" dirty="0">
                    <a:latin typeface="Arial" panose="020B0604020202020204" pitchFamily="34" charset="0"/>
                  </a:rPr>
                  <a:t>:</a:t>
                </a:r>
                <a:endParaRPr lang="en-US" altLang="zh-CN" sz="1800" dirty="0">
                  <a:effectLst/>
                  <a:latin typeface="Arial" panose="020B0604020202020204" pitchFamily="34" charset="0"/>
                </a:endParaRPr>
              </a:p>
              <a:p>
                <a:pPr marL="417512" lvl="1" indent="0">
                  <a:buNone/>
                </a:pPr>
                <a:r>
                  <a:rPr lang="en-US" altLang="zh-CN" dirty="0">
                    <a:solidFill>
                      <a:schemeClr val="tx1"/>
                    </a:solidFill>
                    <a:effectLst/>
                    <a:latin typeface="Arial" panose="020B0604020202020204" pitchFamily="34" charset="0"/>
                  </a:rPr>
                  <a:t>Super Speed: Does over </a:t>
                </a:r>
                <a14:m>
                  <m:oMath xmlns:m="http://schemas.openxmlformats.org/officeDocument/2006/math">
                    <m:sSup>
                      <m:sSupPr>
                        <m:ctrlPr>
                          <a:rPr lang="en-US" altLang="zh-CN" b="0" i="1" smtClean="0">
                            <a:solidFill>
                              <a:schemeClr val="tx1"/>
                            </a:solidFill>
                            <a:effectLst/>
                            <a:latin typeface="Cambria Math" panose="02040503050406030204" pitchFamily="18" charset="0"/>
                          </a:rPr>
                        </m:ctrlPr>
                      </m:sSupPr>
                      <m:e>
                        <m:r>
                          <a:rPr lang="en-US" altLang="zh-CN" b="0" i="1" smtClean="0">
                            <a:solidFill>
                              <a:schemeClr val="tx1"/>
                            </a:solidFill>
                            <a:effectLst/>
                            <a:latin typeface="Cambria Math" panose="02040503050406030204" pitchFamily="18" charset="0"/>
                          </a:rPr>
                          <m:t>10</m:t>
                        </m:r>
                      </m:e>
                      <m:sup>
                        <m:r>
                          <a:rPr lang="en-US" altLang="zh-CN" b="0" i="1" smtClean="0">
                            <a:solidFill>
                              <a:schemeClr val="tx1"/>
                            </a:solidFill>
                            <a:effectLst/>
                            <a:latin typeface="Cambria Math" panose="02040503050406030204" pitchFamily="18" charset="0"/>
                          </a:rPr>
                          <m:t>18</m:t>
                        </m:r>
                      </m:sup>
                    </m:sSup>
                  </m:oMath>
                </a14:m>
                <a:r>
                  <a:rPr lang="en-US" altLang="zh-CN" dirty="0">
                    <a:solidFill>
                      <a:schemeClr val="tx1"/>
                    </a:solidFill>
                    <a:effectLst/>
                    <a:latin typeface="Arial" panose="020B0604020202020204" pitchFamily="34" charset="0"/>
                  </a:rPr>
                  <a:t> calculations per second. </a:t>
                </a:r>
              </a:p>
              <a:p>
                <a:pPr marL="417512" lvl="1" indent="0">
                  <a:buNone/>
                </a:pPr>
                <a:r>
                  <a:rPr lang="en-US" altLang="zh-CN" dirty="0">
                    <a:solidFill>
                      <a:schemeClr val="tx1"/>
                    </a:solidFill>
                    <a:effectLst/>
                    <a:latin typeface="Arial" panose="020B0604020202020204" pitchFamily="34" charset="0"/>
                  </a:rPr>
                  <a:t>Lots of Power: Utilizes over 37,000 GPUs for big tasks. </a:t>
                </a:r>
              </a:p>
              <a:p>
                <a:pPr marL="417512" lvl="1" indent="0">
                  <a:buNone/>
                </a:pPr>
                <a:r>
                  <a:rPr lang="en-US" altLang="zh-CN" dirty="0">
                    <a:solidFill>
                      <a:schemeClr val="tx1"/>
                    </a:solidFill>
                    <a:effectLst/>
                    <a:latin typeface="Arial" panose="020B0604020202020204" pitchFamily="34" charset="0"/>
                  </a:rPr>
                  <a:t>High-Speed Network: Connects GPUs using Slingshot technology (200 Gb/s). </a:t>
                </a:r>
              </a:p>
              <a:p>
                <a:pPr marL="417512" lvl="1" indent="0">
                  <a:buNone/>
                </a:pPr>
                <a:r>
                  <a:rPr lang="en-US" altLang="zh-CN" dirty="0">
                    <a:solidFill>
                      <a:schemeClr val="tx1"/>
                    </a:solidFill>
                    <a:effectLst/>
                    <a:latin typeface="Arial" panose="020B0604020202020204" pitchFamily="34" charset="0"/>
                  </a:rPr>
                  <a:t>Huge Memory: Provides 512 GB per node to handle large datasets. </a:t>
                </a:r>
              </a:p>
              <a:p>
                <a:pPr marL="0" indent="0">
                  <a:buClr>
                    <a:schemeClr val="tx1"/>
                  </a:buClr>
                  <a:buNone/>
                </a:pPr>
                <a:endParaRPr kumimoji="1" lang="en-US" altLang="zh-CN" sz="1800" dirty="0">
                  <a:latin typeface="Arial" panose="020B0604020202020204" pitchFamily="34" charset="0"/>
                </a:endParaRPr>
              </a:p>
              <a:p>
                <a:pPr marL="0" indent="0">
                  <a:buClr>
                    <a:schemeClr val="tx1"/>
                  </a:buClr>
                  <a:buNone/>
                </a:pPr>
                <a:endParaRPr kumimoji="1" lang="en-US" altLang="zh-CN" sz="1800" dirty="0"/>
              </a:p>
              <a:p>
                <a:pPr marL="0" indent="0">
                  <a:buClr>
                    <a:schemeClr val="tx1"/>
                  </a:buClr>
                  <a:buNone/>
                </a:pPr>
                <a:endParaRPr kumimoji="1" lang="en-US" altLang="zh-CN" sz="1800" dirty="0"/>
              </a:p>
              <a:p>
                <a:pPr marL="0" indent="0">
                  <a:buClr>
                    <a:schemeClr val="tx1"/>
                  </a:buClr>
                  <a:buNone/>
                </a:pPr>
                <a:endParaRPr kumimoji="1" lang="en-US" altLang="zh-CN" sz="1800" dirty="0"/>
              </a:p>
              <a:p>
                <a:pPr marL="0" indent="0">
                  <a:buClr>
                    <a:schemeClr val="tx1"/>
                  </a:buClr>
                  <a:buNone/>
                </a:pPr>
                <a:endParaRPr kumimoji="1" lang="en-US" altLang="zh-CN" sz="1800" dirty="0"/>
              </a:p>
              <a:p>
                <a:pPr marL="0" indent="0">
                  <a:buClr>
                    <a:schemeClr val="tx1"/>
                  </a:buClr>
                  <a:buNone/>
                </a:pPr>
                <a:endParaRPr kumimoji="1" lang="en-US" altLang="zh-CN" sz="1800" dirty="0"/>
              </a:p>
              <a:p>
                <a:pPr marL="0" indent="0">
                  <a:buClr>
                    <a:schemeClr val="tx1"/>
                  </a:buClr>
                  <a:buNone/>
                </a:pPr>
                <a:endParaRPr kumimoji="1" lang="en-US" altLang="zh-CN" sz="1800" dirty="0"/>
              </a:p>
              <a:p>
                <a:pPr>
                  <a:buClr>
                    <a:schemeClr val="tx1"/>
                  </a:buClr>
                  <a:buFont typeface="Wingdings" pitchFamily="2" charset="2"/>
                  <a:buChar char="Ø"/>
                </a:pPr>
                <a:endParaRPr lang="en-US" altLang="zh-CN" sz="1800" dirty="0"/>
              </a:p>
            </p:txBody>
          </p:sp>
        </mc:Choice>
        <mc:Fallback>
          <p:sp>
            <p:nvSpPr>
              <p:cNvPr id="4" name="内容占位符 3">
                <a:extLst>
                  <a:ext uri="{FF2B5EF4-FFF2-40B4-BE49-F238E27FC236}">
                    <a16:creationId xmlns:a16="http://schemas.microsoft.com/office/drawing/2014/main" id="{7E5DFFED-C680-C8AA-649B-3B40F457C0C7}"/>
                  </a:ext>
                </a:extLst>
              </p:cNvPr>
              <p:cNvSpPr>
                <a:spLocks noGrp="1" noRot="1" noChangeAspect="1" noMove="1" noResize="1" noEditPoints="1" noAdjustHandles="1" noChangeArrowheads="1" noChangeShapeType="1" noTextEdit="1"/>
              </p:cNvSpPr>
              <p:nvPr>
                <p:ph idx="1"/>
              </p:nvPr>
            </p:nvSpPr>
            <p:spPr>
              <a:xfrm>
                <a:off x="821323" y="1232758"/>
                <a:ext cx="6080331" cy="4371975"/>
              </a:xfrm>
              <a:blipFill>
                <a:blip r:embed="rId3"/>
                <a:stretch>
                  <a:fillRect l="-2292" r="-2292"/>
                </a:stretch>
              </a:blipFill>
            </p:spPr>
            <p:txBody>
              <a:bodyPr/>
              <a:lstStyle/>
              <a:p>
                <a:r>
                  <a:rPr lang="zh-CN" altLang="en-US">
                    <a:noFill/>
                  </a:rPr>
                  <a:t> </a:t>
                </a:r>
              </a:p>
            </p:txBody>
          </p:sp>
        </mc:Fallback>
      </mc:AlternateContent>
      <p:grpSp>
        <p:nvGrpSpPr>
          <p:cNvPr id="1043" name="组合 1042">
            <a:extLst>
              <a:ext uri="{FF2B5EF4-FFF2-40B4-BE49-F238E27FC236}">
                <a16:creationId xmlns:a16="http://schemas.microsoft.com/office/drawing/2014/main" id="{E997B2B5-FB6E-8990-F97F-A902C868B114}"/>
              </a:ext>
            </a:extLst>
          </p:cNvPr>
          <p:cNvGrpSpPr/>
          <p:nvPr/>
        </p:nvGrpSpPr>
        <p:grpSpPr>
          <a:xfrm>
            <a:off x="7229585" y="768654"/>
            <a:ext cx="4962415" cy="4856588"/>
            <a:chOff x="6901654" y="768654"/>
            <a:chExt cx="4962415" cy="4856588"/>
          </a:xfrm>
        </p:grpSpPr>
        <p:grpSp>
          <p:nvGrpSpPr>
            <p:cNvPr id="57" name="组合 56">
              <a:extLst>
                <a:ext uri="{FF2B5EF4-FFF2-40B4-BE49-F238E27FC236}">
                  <a16:creationId xmlns:a16="http://schemas.microsoft.com/office/drawing/2014/main" id="{C44C96A8-3092-9ED1-B50C-C6E64874DEF3}"/>
                </a:ext>
              </a:extLst>
            </p:cNvPr>
            <p:cNvGrpSpPr/>
            <p:nvPr/>
          </p:nvGrpSpPr>
          <p:grpSpPr>
            <a:xfrm>
              <a:off x="6901654" y="768654"/>
              <a:ext cx="4962415" cy="4856588"/>
              <a:chOff x="6096000" y="865734"/>
              <a:chExt cx="5301001" cy="5127861"/>
            </a:xfrm>
          </p:grpSpPr>
          <p:pic>
            <p:nvPicPr>
              <p:cNvPr id="58" name="Picture 2" descr="Computer - Free computer icons">
                <a:extLst>
                  <a:ext uri="{FF2B5EF4-FFF2-40B4-BE49-F238E27FC236}">
                    <a16:creationId xmlns:a16="http://schemas.microsoft.com/office/drawing/2014/main" id="{5F7430EE-BFD7-62B9-7371-05D6079FE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1990" y="865734"/>
                <a:ext cx="1383780" cy="138378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a:extLst>
                  <a:ext uri="{FF2B5EF4-FFF2-40B4-BE49-F238E27FC236}">
                    <a16:creationId xmlns:a16="http://schemas.microsoft.com/office/drawing/2014/main" id="{BB73342E-4AAB-8C4D-D723-EB368754C8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839527"/>
                <a:ext cx="1146386" cy="114638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Computer Icon | Circle Addon 2 Iconpack ...">
                <a:extLst>
                  <a:ext uri="{FF2B5EF4-FFF2-40B4-BE49-F238E27FC236}">
                    <a16:creationId xmlns:a16="http://schemas.microsoft.com/office/drawing/2014/main" id="{8FE6DAAC-8B1B-9105-0D57-642893E8B9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3549" y="2879436"/>
                <a:ext cx="1146386" cy="114638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Laptop Icon Circle Stock Illustrations ...">
                <a:extLst>
                  <a:ext uri="{FF2B5EF4-FFF2-40B4-BE49-F238E27FC236}">
                    <a16:creationId xmlns:a16="http://schemas.microsoft.com/office/drawing/2014/main" id="{2BB66C99-7922-48B4-882D-D15732B1D1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1098" y="2825229"/>
                <a:ext cx="1345903" cy="1308418"/>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直线箭头连接符 61">
                <a:extLst>
                  <a:ext uri="{FF2B5EF4-FFF2-40B4-BE49-F238E27FC236}">
                    <a16:creationId xmlns:a16="http://schemas.microsoft.com/office/drawing/2014/main" id="{7A81C26C-CF43-EDEF-021E-3940E5F87240}"/>
                  </a:ext>
                </a:extLst>
              </p:cNvPr>
              <p:cNvCxnSpPr>
                <a:stCxn id="58" idx="2"/>
                <a:endCxn id="59" idx="0"/>
              </p:cNvCxnSpPr>
              <p:nvPr/>
            </p:nvCxnSpPr>
            <p:spPr bwMode="auto">
              <a:xfrm flipH="1">
                <a:off x="6669193" y="2249514"/>
                <a:ext cx="1954687" cy="590013"/>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线箭头连接符 62">
                <a:extLst>
                  <a:ext uri="{FF2B5EF4-FFF2-40B4-BE49-F238E27FC236}">
                    <a16:creationId xmlns:a16="http://schemas.microsoft.com/office/drawing/2014/main" id="{0360D3CC-023C-9D50-6083-40A54E76A815}"/>
                  </a:ext>
                </a:extLst>
              </p:cNvPr>
              <p:cNvCxnSpPr>
                <a:stCxn id="58" idx="2"/>
                <a:endCxn id="60" idx="0"/>
              </p:cNvCxnSpPr>
              <p:nvPr/>
            </p:nvCxnSpPr>
            <p:spPr bwMode="auto">
              <a:xfrm>
                <a:off x="8623880" y="2249514"/>
                <a:ext cx="22862" cy="629922"/>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4" name="直线箭头连接符 1023">
                <a:extLst>
                  <a:ext uri="{FF2B5EF4-FFF2-40B4-BE49-F238E27FC236}">
                    <a16:creationId xmlns:a16="http://schemas.microsoft.com/office/drawing/2014/main" id="{0454B76A-D8F7-C114-3BA4-4848A856A9CF}"/>
                  </a:ext>
                </a:extLst>
              </p:cNvPr>
              <p:cNvCxnSpPr>
                <a:stCxn id="58" idx="2"/>
              </p:cNvCxnSpPr>
              <p:nvPr/>
            </p:nvCxnSpPr>
            <p:spPr bwMode="auto">
              <a:xfrm>
                <a:off x="8623880" y="2249514"/>
                <a:ext cx="2096245" cy="668333"/>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25" name="Picture 14" descr="Services - Illuminet">
                <a:extLst>
                  <a:ext uri="{FF2B5EF4-FFF2-40B4-BE49-F238E27FC236}">
                    <a16:creationId xmlns:a16="http://schemas.microsoft.com/office/drawing/2014/main" id="{AC10E94A-4650-4A33-E762-201BA11A1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3103" y="4626318"/>
                <a:ext cx="1367277" cy="1367277"/>
              </a:xfrm>
              <a:prstGeom prst="rect">
                <a:avLst/>
              </a:prstGeom>
              <a:noFill/>
              <a:extLst>
                <a:ext uri="{909E8E84-426E-40DD-AFC4-6F175D3DCCD1}">
                  <a14:hiddenFill xmlns:a14="http://schemas.microsoft.com/office/drawing/2010/main">
                    <a:solidFill>
                      <a:srgbClr val="FFFFFF"/>
                    </a:solidFill>
                  </a14:hiddenFill>
                </a:ext>
              </a:extLst>
            </p:spPr>
          </p:pic>
          <p:cxnSp>
            <p:nvCxnSpPr>
              <p:cNvPr id="1027" name="直线连接符 1026">
                <a:extLst>
                  <a:ext uri="{FF2B5EF4-FFF2-40B4-BE49-F238E27FC236}">
                    <a16:creationId xmlns:a16="http://schemas.microsoft.com/office/drawing/2014/main" id="{8371750F-CD55-6EC6-F3D3-90792EAEF815}"/>
                  </a:ext>
                </a:extLst>
              </p:cNvPr>
              <p:cNvCxnSpPr/>
              <p:nvPr/>
            </p:nvCxnSpPr>
            <p:spPr bwMode="auto">
              <a:xfrm>
                <a:off x="6669193" y="4281615"/>
                <a:ext cx="4069031" cy="0"/>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9" name="直线箭头连接符 1028">
                <a:extLst>
                  <a:ext uri="{FF2B5EF4-FFF2-40B4-BE49-F238E27FC236}">
                    <a16:creationId xmlns:a16="http://schemas.microsoft.com/office/drawing/2014/main" id="{8BBB34AD-E332-6198-05E7-D292667CD923}"/>
                  </a:ext>
                </a:extLst>
              </p:cNvPr>
              <p:cNvCxnSpPr>
                <a:stCxn id="60" idx="2"/>
                <a:endCxn id="1025" idx="0"/>
              </p:cNvCxnSpPr>
              <p:nvPr/>
            </p:nvCxnSpPr>
            <p:spPr bwMode="auto">
              <a:xfrm>
                <a:off x="8646742" y="4025822"/>
                <a:ext cx="0" cy="600496"/>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033" name="直线连接符 1032">
              <a:extLst>
                <a:ext uri="{FF2B5EF4-FFF2-40B4-BE49-F238E27FC236}">
                  <a16:creationId xmlns:a16="http://schemas.microsoft.com/office/drawing/2014/main" id="{429C93F8-65B4-FB05-2142-BE77DE8798EC}"/>
                </a:ext>
              </a:extLst>
            </p:cNvPr>
            <p:cNvCxnSpPr>
              <a:stCxn id="59" idx="2"/>
            </p:cNvCxnSpPr>
            <p:nvPr/>
          </p:nvCxnSpPr>
          <p:spPr bwMode="auto">
            <a:xfrm>
              <a:off x="7438236" y="3723770"/>
              <a:ext cx="0" cy="280059"/>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5" name="直线连接符 1034">
              <a:extLst>
                <a:ext uri="{FF2B5EF4-FFF2-40B4-BE49-F238E27FC236}">
                  <a16:creationId xmlns:a16="http://schemas.microsoft.com/office/drawing/2014/main" id="{F715DE6A-26C7-454E-FEE7-5020A9203B7A}"/>
                </a:ext>
              </a:extLst>
            </p:cNvPr>
            <p:cNvCxnSpPr/>
            <p:nvPr/>
          </p:nvCxnSpPr>
          <p:spPr bwMode="auto">
            <a:xfrm>
              <a:off x="11247369" y="3723770"/>
              <a:ext cx="0" cy="322162"/>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12346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blinds(horizontal)">
                                      <p:cBhvr>
                                        <p:cTn id="15" dur="500"/>
                                        <p:tgtEl>
                                          <p:spTgt spid="4">
                                            <p:txEl>
                                              <p:pRg st="3" end="3"/>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blinds(horizontal)">
                                      <p:cBhvr>
                                        <p:cTn id="18" dur="500"/>
                                        <p:tgtEl>
                                          <p:spTgt spid="4">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blinds(horizontal)">
                                      <p:cBhvr>
                                        <p:cTn id="21" dur="500"/>
                                        <p:tgtEl>
                                          <p:spTgt spid="4">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blinds(horizontal)">
                                      <p:cBhvr>
                                        <p:cTn id="24"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B8DC7-61F6-CD96-220E-3446571EC0A9}"/>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ECF2E734-AAB6-2273-DE3E-BB9DEDCBC2F6}"/>
              </a:ext>
            </a:extLst>
          </p:cNvPr>
          <p:cNvSpPr>
            <a:spLocks noGrp="1"/>
          </p:cNvSpPr>
          <p:nvPr>
            <p:ph type="title"/>
          </p:nvPr>
        </p:nvSpPr>
        <p:spPr>
          <a:xfrm>
            <a:off x="296275" y="252635"/>
            <a:ext cx="11074576" cy="461665"/>
          </a:xfrm>
        </p:spPr>
        <p:txBody>
          <a:bodyPr/>
          <a:lstStyle/>
          <a:p>
            <a:r>
              <a:rPr kumimoji="1" lang="en-US" altLang="zh-CN" dirty="0"/>
              <a:t>Classification of Distributed Strategies</a:t>
            </a:r>
            <a:endParaRPr kumimoji="1" lang="zh-CN" altLang="en-US" dirty="0"/>
          </a:p>
        </p:txBody>
      </p:sp>
      <p:sp>
        <p:nvSpPr>
          <p:cNvPr id="4" name="圆角矩形 3">
            <a:extLst>
              <a:ext uri="{FF2B5EF4-FFF2-40B4-BE49-F238E27FC236}">
                <a16:creationId xmlns:a16="http://schemas.microsoft.com/office/drawing/2014/main" id="{C519E273-7F91-80F4-5853-FC35ABCE7FD0}"/>
              </a:ext>
            </a:extLst>
          </p:cNvPr>
          <p:cNvSpPr/>
          <p:nvPr/>
        </p:nvSpPr>
        <p:spPr bwMode="auto">
          <a:xfrm>
            <a:off x="6140844" y="1408325"/>
            <a:ext cx="2004750" cy="813344"/>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a:solidFill>
                  <a:schemeClr val="accent3"/>
                </a:solidFill>
              </a:rPr>
              <a:t>Distributed Strategies</a:t>
            </a:r>
            <a:endParaRPr kumimoji="0" lang="zh-CN" altLang="en-US" sz="2000" i="0" u="none" strike="noStrike" cap="none" normalizeH="0" baseline="0" dirty="0">
              <a:ln>
                <a:noFill/>
              </a:ln>
              <a:solidFill>
                <a:schemeClr val="accent3"/>
              </a:solidFill>
              <a:effectLst/>
              <a:latin typeface="Arial" panose="020B0604020202020204" pitchFamily="34" charset="0"/>
            </a:endParaRPr>
          </a:p>
        </p:txBody>
      </p:sp>
      <p:grpSp>
        <p:nvGrpSpPr>
          <p:cNvPr id="52" name="组合 51">
            <a:extLst>
              <a:ext uri="{FF2B5EF4-FFF2-40B4-BE49-F238E27FC236}">
                <a16:creationId xmlns:a16="http://schemas.microsoft.com/office/drawing/2014/main" id="{F41AEE94-9E40-1DBA-46FA-C5467DD56AEF}"/>
              </a:ext>
            </a:extLst>
          </p:cNvPr>
          <p:cNvGrpSpPr/>
          <p:nvPr/>
        </p:nvGrpSpPr>
        <p:grpSpPr>
          <a:xfrm>
            <a:off x="7143219" y="2221669"/>
            <a:ext cx="3715927" cy="2641114"/>
            <a:chOff x="7143219" y="2221669"/>
            <a:chExt cx="3715927" cy="2641114"/>
          </a:xfrm>
        </p:grpSpPr>
        <p:cxnSp>
          <p:nvCxnSpPr>
            <p:cNvPr id="5" name="直线箭头连接符 4">
              <a:extLst>
                <a:ext uri="{FF2B5EF4-FFF2-40B4-BE49-F238E27FC236}">
                  <a16:creationId xmlns:a16="http://schemas.microsoft.com/office/drawing/2014/main" id="{95B692BB-4D69-5F2D-A96E-B9DA9C77E535}"/>
                </a:ext>
              </a:extLst>
            </p:cNvPr>
            <p:cNvCxnSpPr>
              <a:stCxn id="4" idx="2"/>
              <a:endCxn id="13" idx="0"/>
            </p:cNvCxnSpPr>
            <p:nvPr/>
          </p:nvCxnSpPr>
          <p:spPr bwMode="auto">
            <a:xfrm>
              <a:off x="7143219" y="2221669"/>
              <a:ext cx="1724884" cy="610878"/>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圆角矩形 12">
              <a:extLst>
                <a:ext uri="{FF2B5EF4-FFF2-40B4-BE49-F238E27FC236}">
                  <a16:creationId xmlns:a16="http://schemas.microsoft.com/office/drawing/2014/main" id="{5A43A944-A865-494E-43AE-1DAB77789FEB}"/>
                </a:ext>
              </a:extLst>
            </p:cNvPr>
            <p:cNvSpPr/>
            <p:nvPr/>
          </p:nvSpPr>
          <p:spPr bwMode="auto">
            <a:xfrm>
              <a:off x="7865728" y="2832547"/>
              <a:ext cx="2004750" cy="813344"/>
            </a:xfrm>
            <a:prstGeom prst="roundRect">
              <a:avLst/>
            </a:prstGeom>
            <a:solidFill>
              <a:srgbClr val="942092">
                <a:alpha val="11765"/>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a:solidFill>
                    <a:srgbClr val="942092"/>
                  </a:solidFill>
                </a:rPr>
                <a:t>Model feature-based</a:t>
              </a:r>
              <a:endParaRPr kumimoji="0" lang="zh-CN" altLang="en-US" sz="2000" i="0" u="none" strike="noStrike" cap="none" normalizeH="0" baseline="0" dirty="0">
                <a:ln>
                  <a:noFill/>
                </a:ln>
                <a:solidFill>
                  <a:srgbClr val="942092"/>
                </a:solidFill>
                <a:effectLst/>
                <a:latin typeface="Arial" panose="020B0604020202020204" pitchFamily="34" charset="0"/>
              </a:endParaRPr>
            </a:p>
          </p:txBody>
        </p:sp>
        <p:sp>
          <p:nvSpPr>
            <p:cNvPr id="36" name="文本框 35">
              <a:extLst>
                <a:ext uri="{FF2B5EF4-FFF2-40B4-BE49-F238E27FC236}">
                  <a16:creationId xmlns:a16="http://schemas.microsoft.com/office/drawing/2014/main" id="{CB3B2B49-15DA-3FB9-FDA8-8B74AC15EB48}"/>
                </a:ext>
              </a:extLst>
            </p:cNvPr>
            <p:cNvSpPr txBox="1"/>
            <p:nvPr/>
          </p:nvSpPr>
          <p:spPr bwMode="auto">
            <a:xfrm>
              <a:off x="7865727" y="3662454"/>
              <a:ext cx="299341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dirty="0">
                  <a:solidFill>
                    <a:schemeClr val="tx1"/>
                  </a:solidFill>
                  <a:effectLst/>
                  <a:latin typeface="Arial" panose="020B0604020202020204" pitchFamily="34" charset="0"/>
                </a:rPr>
                <a:t>Model Feature-based: Strategies </a:t>
              </a:r>
              <a:r>
                <a:rPr lang="en-US" altLang="zh-CN" sz="1800" b="1" dirty="0">
                  <a:solidFill>
                    <a:schemeClr val="tx1"/>
                  </a:solidFill>
                  <a:effectLst/>
                  <a:latin typeface="Arial" panose="020B0604020202020204" pitchFamily="34" charset="0"/>
                </a:rPr>
                <a:t>leverage specific model architectures</a:t>
              </a:r>
              <a:r>
                <a:rPr lang="en-US" altLang="zh-CN" sz="1800" dirty="0">
                  <a:solidFill>
                    <a:schemeClr val="tx1"/>
                  </a:solidFill>
                  <a:effectLst/>
                  <a:latin typeface="Arial" panose="020B0604020202020204" pitchFamily="34" charset="0"/>
                </a:rPr>
                <a:t>.</a:t>
              </a:r>
            </a:p>
          </p:txBody>
        </p:sp>
      </p:grpSp>
      <p:grpSp>
        <p:nvGrpSpPr>
          <p:cNvPr id="51" name="组合 50">
            <a:extLst>
              <a:ext uri="{FF2B5EF4-FFF2-40B4-BE49-F238E27FC236}">
                <a16:creationId xmlns:a16="http://schemas.microsoft.com/office/drawing/2014/main" id="{4467C202-BDF9-E656-229E-C99664567EC1}"/>
              </a:ext>
            </a:extLst>
          </p:cNvPr>
          <p:cNvGrpSpPr/>
          <p:nvPr/>
        </p:nvGrpSpPr>
        <p:grpSpPr>
          <a:xfrm>
            <a:off x="1112224" y="1360706"/>
            <a:ext cx="6423109" cy="3776323"/>
            <a:chOff x="1332854" y="1363459"/>
            <a:chExt cx="6423109" cy="3776323"/>
          </a:xfrm>
        </p:grpSpPr>
        <p:pic>
          <p:nvPicPr>
            <p:cNvPr id="119" name="图片 118" descr="图示&#10;&#10;AI 生成的内容可能不正确。">
              <a:extLst>
                <a:ext uri="{FF2B5EF4-FFF2-40B4-BE49-F238E27FC236}">
                  <a16:creationId xmlns:a16="http://schemas.microsoft.com/office/drawing/2014/main" id="{39A55FC3-8B26-FEC3-0452-1CED09DA9384}"/>
                </a:ext>
              </a:extLst>
            </p:cNvPr>
            <p:cNvPicPr>
              <a:picLocks noChangeAspect="1"/>
            </p:cNvPicPr>
            <p:nvPr/>
          </p:nvPicPr>
          <p:blipFill>
            <a:blip r:embed="rId2">
              <a:extLst>
                <a:ext uri="{28A0092B-C50C-407E-A947-70E740481C1C}">
                  <a14:useLocalDpi xmlns:a14="http://schemas.microsoft.com/office/drawing/2010/main" val="0"/>
                </a:ext>
              </a:extLst>
            </a:blip>
            <a:srcRect r="39277" b="-2"/>
            <a:stretch/>
          </p:blipFill>
          <p:spPr>
            <a:xfrm>
              <a:off x="1332854" y="1363459"/>
              <a:ext cx="2991898" cy="3757026"/>
            </a:xfrm>
            <a:prstGeom prst="rect">
              <a:avLst/>
            </a:prstGeom>
            <a:noFill/>
            <a:ln>
              <a:noFill/>
            </a:ln>
            <a:effectLst/>
          </p:spPr>
        </p:pic>
        <p:cxnSp>
          <p:nvCxnSpPr>
            <p:cNvPr id="6" name="直线箭头连接符 5">
              <a:extLst>
                <a:ext uri="{FF2B5EF4-FFF2-40B4-BE49-F238E27FC236}">
                  <a16:creationId xmlns:a16="http://schemas.microsoft.com/office/drawing/2014/main" id="{250C6EDE-A710-57C9-4857-7C1438260A03}"/>
                </a:ext>
              </a:extLst>
            </p:cNvPr>
            <p:cNvCxnSpPr>
              <a:stCxn id="4" idx="2"/>
              <a:endCxn id="12" idx="0"/>
            </p:cNvCxnSpPr>
            <p:nvPr/>
          </p:nvCxnSpPr>
          <p:spPr bwMode="auto">
            <a:xfrm flipH="1">
              <a:off x="5860978" y="2224422"/>
              <a:ext cx="1502871" cy="608125"/>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圆角矩形 11">
              <a:extLst>
                <a:ext uri="{FF2B5EF4-FFF2-40B4-BE49-F238E27FC236}">
                  <a16:creationId xmlns:a16="http://schemas.microsoft.com/office/drawing/2014/main" id="{8CF7B529-4512-3D9B-0414-310CCA94DF08}"/>
                </a:ext>
              </a:extLst>
            </p:cNvPr>
            <p:cNvSpPr/>
            <p:nvPr/>
          </p:nvSpPr>
          <p:spPr bwMode="auto">
            <a:xfrm>
              <a:off x="4858603" y="2832547"/>
              <a:ext cx="2004750" cy="813344"/>
            </a:xfrm>
            <a:prstGeom prst="roundRect">
              <a:avLst/>
            </a:prstGeom>
            <a:solidFill>
              <a:srgbClr val="942092">
                <a:alpha val="11765"/>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a:solidFill>
                    <a:srgbClr val="942092"/>
                  </a:solidFill>
                </a:rPr>
                <a:t>System design-based </a:t>
              </a:r>
              <a:endParaRPr kumimoji="0" lang="zh-CN" altLang="en-US" sz="2000" i="0" u="none" strike="noStrike" cap="none" normalizeH="0" baseline="0" dirty="0">
                <a:ln>
                  <a:noFill/>
                </a:ln>
                <a:solidFill>
                  <a:srgbClr val="942092"/>
                </a:solidFill>
                <a:effectLst/>
                <a:latin typeface="Arial" panose="020B0604020202020204" pitchFamily="34" charset="0"/>
              </a:endParaRPr>
            </a:p>
          </p:txBody>
        </p:sp>
        <p:cxnSp>
          <p:nvCxnSpPr>
            <p:cNvPr id="31" name="直线箭头连接符 30">
              <a:extLst>
                <a:ext uri="{FF2B5EF4-FFF2-40B4-BE49-F238E27FC236}">
                  <a16:creationId xmlns:a16="http://schemas.microsoft.com/office/drawing/2014/main" id="{E31FC2B8-E6EB-EF76-7034-D889103FFB93}"/>
                </a:ext>
              </a:extLst>
            </p:cNvPr>
            <p:cNvCxnSpPr>
              <a:cxnSpLocks/>
              <a:stCxn id="12" idx="1"/>
            </p:cNvCxnSpPr>
            <p:nvPr/>
          </p:nvCxnSpPr>
          <p:spPr bwMode="auto">
            <a:xfrm flipH="1">
              <a:off x="4324752" y="3239219"/>
              <a:ext cx="533851" cy="192534"/>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文本框 37">
              <a:extLst>
                <a:ext uri="{FF2B5EF4-FFF2-40B4-BE49-F238E27FC236}">
                  <a16:creationId xmlns:a16="http://schemas.microsoft.com/office/drawing/2014/main" id="{2D163EB0-01D3-09F9-3FAD-1387CFE2754C}"/>
                </a:ext>
              </a:extLst>
            </p:cNvPr>
            <p:cNvSpPr txBox="1"/>
            <p:nvPr/>
          </p:nvSpPr>
          <p:spPr bwMode="auto">
            <a:xfrm>
              <a:off x="4518629" y="3662454"/>
              <a:ext cx="323733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dirty="0">
                  <a:solidFill>
                    <a:schemeClr val="tx1"/>
                  </a:solidFill>
                  <a:effectLst/>
                  <a:latin typeface="Arial" panose="020B0604020202020204" pitchFamily="34" charset="0"/>
                </a:rPr>
                <a:t>System design-based: </a:t>
              </a:r>
              <a:r>
                <a:rPr lang="en-US" altLang="zh-CN" sz="1800" dirty="0">
                  <a:solidFill>
                    <a:schemeClr val="tx1"/>
                  </a:solidFill>
                </a:rPr>
                <a:t>S</a:t>
              </a:r>
              <a:r>
                <a:rPr lang="en-US" altLang="zh-CN" sz="1800" dirty="0">
                  <a:solidFill>
                    <a:schemeClr val="tx1"/>
                  </a:solidFill>
                  <a:effectLst/>
                  <a:latin typeface="Arial" panose="020B0604020202020204" pitchFamily="34" charset="0"/>
                </a:rPr>
                <a:t>trategies optimize computation and resource allocation </a:t>
              </a:r>
              <a:r>
                <a:rPr lang="en-US" altLang="zh-CN" sz="1800" b="1" dirty="0">
                  <a:solidFill>
                    <a:schemeClr val="tx1"/>
                  </a:solidFill>
                  <a:effectLst/>
                  <a:latin typeface="Arial" panose="020B0604020202020204" pitchFamily="34" charset="0"/>
                </a:rPr>
                <a:t>for general models</a:t>
              </a:r>
              <a:r>
                <a:rPr lang="en-US" altLang="zh-CN" sz="1800" dirty="0">
                  <a:solidFill>
                    <a:schemeClr val="tx1"/>
                  </a:solidFill>
                  <a:effectLst/>
                  <a:latin typeface="Arial" panose="020B0604020202020204" pitchFamily="34" charset="0"/>
                </a:rPr>
                <a:t>.</a:t>
              </a:r>
            </a:p>
          </p:txBody>
        </p:sp>
      </p:grpSp>
    </p:spTree>
    <p:extLst>
      <p:ext uri="{BB962C8B-B14F-4D97-AF65-F5344CB8AC3E}">
        <p14:creationId xmlns:p14="http://schemas.microsoft.com/office/powerpoint/2010/main" val="378153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blinds(horizontal)">
                                      <p:cBhvr>
                                        <p:cTn id="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1E87148-86EE-D7EA-BBB8-4B588D0DC091}"/>
              </a:ext>
            </a:extLst>
          </p:cNvPr>
          <p:cNvSpPr>
            <a:spLocks noGrp="1"/>
          </p:cNvSpPr>
          <p:nvPr>
            <p:ph type="title"/>
          </p:nvPr>
        </p:nvSpPr>
        <p:spPr>
          <a:xfrm>
            <a:off x="296275" y="252635"/>
            <a:ext cx="11074576" cy="461665"/>
          </a:xfrm>
        </p:spPr>
        <p:txBody>
          <a:bodyPr/>
          <a:lstStyle/>
          <a:p>
            <a:r>
              <a:rPr kumimoji="1" lang="en-US" altLang="zh-CN" dirty="0"/>
              <a:t>Classification of distributed strategies</a:t>
            </a:r>
            <a:endParaRPr kumimoji="1" lang="zh-CN" altLang="en-US" dirty="0"/>
          </a:p>
        </p:txBody>
      </p:sp>
      <p:sp>
        <p:nvSpPr>
          <p:cNvPr id="4" name="圆角矩形 3">
            <a:extLst>
              <a:ext uri="{FF2B5EF4-FFF2-40B4-BE49-F238E27FC236}">
                <a16:creationId xmlns:a16="http://schemas.microsoft.com/office/drawing/2014/main" id="{36EEE87C-AFB7-3BC8-EDFA-DB9F80F3FF19}"/>
              </a:ext>
            </a:extLst>
          </p:cNvPr>
          <p:cNvSpPr/>
          <p:nvPr/>
        </p:nvSpPr>
        <p:spPr bwMode="auto">
          <a:xfrm>
            <a:off x="1224529" y="1901121"/>
            <a:ext cx="2004750" cy="813344"/>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a:solidFill>
                  <a:schemeClr val="accent3"/>
                </a:solidFill>
              </a:rPr>
              <a:t>Distributed Strategies</a:t>
            </a:r>
            <a:endParaRPr kumimoji="0" lang="zh-CN" altLang="en-US" sz="2000" i="0" u="none" strike="noStrike" cap="none" normalizeH="0" baseline="0" dirty="0">
              <a:ln>
                <a:noFill/>
              </a:ln>
              <a:solidFill>
                <a:schemeClr val="accent3"/>
              </a:solidFill>
              <a:effectLst/>
              <a:latin typeface="Arial" panose="020B0604020202020204" pitchFamily="34" charset="0"/>
            </a:endParaRPr>
          </a:p>
        </p:txBody>
      </p:sp>
      <p:sp>
        <p:nvSpPr>
          <p:cNvPr id="7" name="圆角矩形 6">
            <a:extLst>
              <a:ext uri="{FF2B5EF4-FFF2-40B4-BE49-F238E27FC236}">
                <a16:creationId xmlns:a16="http://schemas.microsoft.com/office/drawing/2014/main" id="{9FF36A4B-4478-2755-038D-16492CAE4BD2}"/>
              </a:ext>
            </a:extLst>
          </p:cNvPr>
          <p:cNvSpPr/>
          <p:nvPr/>
        </p:nvSpPr>
        <p:spPr bwMode="auto">
          <a:xfrm>
            <a:off x="5402297" y="933237"/>
            <a:ext cx="1976846" cy="813344"/>
          </a:xfrm>
          <a:prstGeom prst="roundRect">
            <a:avLst/>
          </a:prstGeom>
          <a:solidFill>
            <a:srgbClr val="D8AF7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a:t>Data parallelism</a:t>
            </a:r>
            <a:endParaRPr kumimoji="0" lang="zh-CN" altLang="en-US" sz="2000" i="0" u="none" strike="noStrike" cap="none" normalizeH="0" baseline="0" dirty="0">
              <a:ln>
                <a:noFill/>
              </a:ln>
              <a:effectLst/>
              <a:latin typeface="Arial" panose="020B0604020202020204" pitchFamily="34" charset="0"/>
            </a:endParaRPr>
          </a:p>
        </p:txBody>
      </p:sp>
      <p:sp>
        <p:nvSpPr>
          <p:cNvPr id="8" name="圆角矩形 7">
            <a:extLst>
              <a:ext uri="{FF2B5EF4-FFF2-40B4-BE49-F238E27FC236}">
                <a16:creationId xmlns:a16="http://schemas.microsoft.com/office/drawing/2014/main" id="{02337EE3-F62E-F967-B646-66DBCE387F9C}"/>
              </a:ext>
            </a:extLst>
          </p:cNvPr>
          <p:cNvSpPr/>
          <p:nvPr/>
        </p:nvSpPr>
        <p:spPr bwMode="auto">
          <a:xfrm>
            <a:off x="5402297" y="1890643"/>
            <a:ext cx="1976846" cy="813344"/>
          </a:xfrm>
          <a:prstGeom prst="roundRect">
            <a:avLst/>
          </a:prstGeom>
          <a:solidFill>
            <a:srgbClr val="D8AF7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a:t>Model parallelism</a:t>
            </a:r>
            <a:endParaRPr kumimoji="0" lang="zh-CN" altLang="en-US" sz="2000" i="0" u="none" strike="noStrike" cap="none" normalizeH="0" baseline="0" dirty="0">
              <a:ln>
                <a:noFill/>
              </a:ln>
              <a:effectLst/>
              <a:latin typeface="Arial" panose="020B0604020202020204" pitchFamily="34" charset="0"/>
            </a:endParaRPr>
          </a:p>
        </p:txBody>
      </p:sp>
      <p:sp>
        <p:nvSpPr>
          <p:cNvPr id="9" name="圆角矩形 8">
            <a:extLst>
              <a:ext uri="{FF2B5EF4-FFF2-40B4-BE49-F238E27FC236}">
                <a16:creationId xmlns:a16="http://schemas.microsoft.com/office/drawing/2014/main" id="{4541FD91-D64A-58F1-BE55-5EB5437B8687}"/>
              </a:ext>
            </a:extLst>
          </p:cNvPr>
          <p:cNvSpPr/>
          <p:nvPr/>
        </p:nvSpPr>
        <p:spPr bwMode="auto">
          <a:xfrm>
            <a:off x="5402297" y="2881213"/>
            <a:ext cx="1976846" cy="813344"/>
          </a:xfrm>
          <a:prstGeom prst="roundRect">
            <a:avLst/>
          </a:prstGeom>
          <a:solidFill>
            <a:srgbClr val="D8AF7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a:t>Pipeline parallelism</a:t>
            </a:r>
            <a:endParaRPr kumimoji="0" lang="zh-CN" altLang="en-US" sz="2000" i="0" u="none" strike="noStrike" cap="none" normalizeH="0" baseline="0" dirty="0">
              <a:ln>
                <a:noFill/>
              </a:ln>
              <a:effectLst/>
              <a:latin typeface="Arial" panose="020B0604020202020204" pitchFamily="34" charset="0"/>
            </a:endParaRPr>
          </a:p>
        </p:txBody>
      </p:sp>
      <p:cxnSp>
        <p:nvCxnSpPr>
          <p:cNvPr id="14" name="直线箭头连接符 13">
            <a:extLst>
              <a:ext uri="{FF2B5EF4-FFF2-40B4-BE49-F238E27FC236}">
                <a16:creationId xmlns:a16="http://schemas.microsoft.com/office/drawing/2014/main" id="{AA0C7CEF-4C3C-A281-5B7B-015EC204877D}"/>
              </a:ext>
            </a:extLst>
          </p:cNvPr>
          <p:cNvCxnSpPr/>
          <p:nvPr/>
        </p:nvCxnSpPr>
        <p:spPr bwMode="auto">
          <a:xfrm>
            <a:off x="4994164" y="1290145"/>
            <a:ext cx="408133" cy="0"/>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直线连接符 83">
            <a:extLst>
              <a:ext uri="{FF2B5EF4-FFF2-40B4-BE49-F238E27FC236}">
                <a16:creationId xmlns:a16="http://schemas.microsoft.com/office/drawing/2014/main" id="{9FDD2587-9832-0649-4D58-D79A9A884A07}"/>
              </a:ext>
            </a:extLst>
          </p:cNvPr>
          <p:cNvCxnSpPr/>
          <p:nvPr/>
        </p:nvCxnSpPr>
        <p:spPr bwMode="auto">
          <a:xfrm>
            <a:off x="4994164" y="1287721"/>
            <a:ext cx="0" cy="2040144"/>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线箭头连接符 84">
            <a:extLst>
              <a:ext uri="{FF2B5EF4-FFF2-40B4-BE49-F238E27FC236}">
                <a16:creationId xmlns:a16="http://schemas.microsoft.com/office/drawing/2014/main" id="{6E6A8CA2-3F67-89EC-D4DF-8B417F345D50}"/>
              </a:ext>
            </a:extLst>
          </p:cNvPr>
          <p:cNvCxnSpPr/>
          <p:nvPr/>
        </p:nvCxnSpPr>
        <p:spPr bwMode="auto">
          <a:xfrm>
            <a:off x="4994163" y="2311880"/>
            <a:ext cx="408133" cy="0"/>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直线箭头连接符 85">
            <a:extLst>
              <a:ext uri="{FF2B5EF4-FFF2-40B4-BE49-F238E27FC236}">
                <a16:creationId xmlns:a16="http://schemas.microsoft.com/office/drawing/2014/main" id="{FCD6FF24-8E57-6F17-6D89-A167550D187D}"/>
              </a:ext>
            </a:extLst>
          </p:cNvPr>
          <p:cNvCxnSpPr/>
          <p:nvPr/>
        </p:nvCxnSpPr>
        <p:spPr bwMode="auto">
          <a:xfrm>
            <a:off x="4994163" y="3327865"/>
            <a:ext cx="408133" cy="0"/>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直线连接符 89">
            <a:extLst>
              <a:ext uri="{FF2B5EF4-FFF2-40B4-BE49-F238E27FC236}">
                <a16:creationId xmlns:a16="http://schemas.microsoft.com/office/drawing/2014/main" id="{9F8BE5E8-40D3-2563-E985-3D92CB5317D6}"/>
              </a:ext>
            </a:extLst>
          </p:cNvPr>
          <p:cNvCxnSpPr>
            <a:cxnSpLocks/>
          </p:cNvCxnSpPr>
          <p:nvPr/>
        </p:nvCxnSpPr>
        <p:spPr bwMode="auto">
          <a:xfrm flipV="1">
            <a:off x="3266135" y="2311880"/>
            <a:ext cx="1728029" cy="1"/>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圆角矩形 93">
            <a:extLst>
              <a:ext uri="{FF2B5EF4-FFF2-40B4-BE49-F238E27FC236}">
                <a16:creationId xmlns:a16="http://schemas.microsoft.com/office/drawing/2014/main" id="{F651A523-E90F-DEF2-5918-8968C358A649}"/>
              </a:ext>
            </a:extLst>
          </p:cNvPr>
          <p:cNvSpPr/>
          <p:nvPr/>
        </p:nvSpPr>
        <p:spPr bwMode="auto">
          <a:xfrm>
            <a:off x="5402296" y="4191589"/>
            <a:ext cx="2095180" cy="763378"/>
          </a:xfrm>
          <a:prstGeom prst="roundRect">
            <a:avLst/>
          </a:prstGeom>
          <a:solidFill>
            <a:schemeClr val="accent4">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a:solidFill>
                  <a:schemeClr val="accent4">
                    <a:lumMod val="50000"/>
                  </a:schemeClr>
                </a:solidFill>
              </a:rPr>
              <a:t>Sequence parallelism</a:t>
            </a:r>
            <a:endParaRPr kumimoji="0" lang="zh-CN" altLang="en-US" sz="2000" b="0" i="0" u="none" strike="noStrike" cap="none" normalizeH="0" baseline="0" dirty="0">
              <a:ln>
                <a:noFill/>
              </a:ln>
              <a:solidFill>
                <a:schemeClr val="accent4">
                  <a:lumMod val="50000"/>
                </a:schemeClr>
              </a:solidFill>
              <a:effectLst/>
              <a:latin typeface="Arial" panose="020B0604020202020204" pitchFamily="34" charset="0"/>
            </a:endParaRPr>
          </a:p>
        </p:txBody>
      </p:sp>
      <p:sp>
        <p:nvSpPr>
          <p:cNvPr id="95" name="圆角矩形 94">
            <a:extLst>
              <a:ext uri="{FF2B5EF4-FFF2-40B4-BE49-F238E27FC236}">
                <a16:creationId xmlns:a16="http://schemas.microsoft.com/office/drawing/2014/main" id="{A97431C1-4202-7FB1-C6DF-22B0418602AE}"/>
              </a:ext>
            </a:extLst>
          </p:cNvPr>
          <p:cNvSpPr/>
          <p:nvPr/>
        </p:nvSpPr>
        <p:spPr bwMode="auto">
          <a:xfrm>
            <a:off x="5474729" y="5096131"/>
            <a:ext cx="2022746" cy="763378"/>
          </a:xfrm>
          <a:prstGeom prst="roundRect">
            <a:avLst/>
          </a:prstGeom>
          <a:solidFill>
            <a:schemeClr val="accent4">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a:solidFill>
                  <a:schemeClr val="accent4">
                    <a:lumMod val="50000"/>
                  </a:schemeClr>
                </a:solidFill>
              </a:rPr>
              <a:t>Expert parallelism</a:t>
            </a:r>
            <a:endParaRPr kumimoji="0" lang="zh-CN" altLang="en-US" sz="2000" b="0" i="0" u="none" strike="noStrike" cap="none" normalizeH="0" baseline="0" dirty="0">
              <a:ln>
                <a:noFill/>
              </a:ln>
              <a:solidFill>
                <a:schemeClr val="accent4"/>
              </a:solidFill>
              <a:effectLst/>
              <a:latin typeface="Arial" panose="020B0604020202020204" pitchFamily="34" charset="0"/>
            </a:endParaRPr>
          </a:p>
        </p:txBody>
      </p:sp>
      <p:cxnSp>
        <p:nvCxnSpPr>
          <p:cNvPr id="96" name="直线连接符 95">
            <a:extLst>
              <a:ext uri="{FF2B5EF4-FFF2-40B4-BE49-F238E27FC236}">
                <a16:creationId xmlns:a16="http://schemas.microsoft.com/office/drawing/2014/main" id="{8B447896-616C-60BB-CE77-E7F3440C741B}"/>
              </a:ext>
            </a:extLst>
          </p:cNvPr>
          <p:cNvCxnSpPr/>
          <p:nvPr/>
        </p:nvCxnSpPr>
        <p:spPr bwMode="auto">
          <a:xfrm>
            <a:off x="4949421" y="4594226"/>
            <a:ext cx="42080" cy="883594"/>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8" name="文本框 97">
            <a:extLst>
              <a:ext uri="{FF2B5EF4-FFF2-40B4-BE49-F238E27FC236}">
                <a16:creationId xmlns:a16="http://schemas.microsoft.com/office/drawing/2014/main" id="{6C103764-335A-2005-B9CF-7D410C543F4E}"/>
              </a:ext>
            </a:extLst>
          </p:cNvPr>
          <p:cNvSpPr txBox="1"/>
          <p:nvPr/>
        </p:nvSpPr>
        <p:spPr bwMode="auto">
          <a:xfrm>
            <a:off x="3303865" y="5109314"/>
            <a:ext cx="172802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algn="l"/>
            <a:r>
              <a:rPr kumimoji="1" lang="en-US" altLang="zh-CN" dirty="0"/>
              <a:t>Model feature  based (Architecture-specific)</a:t>
            </a:r>
            <a:endParaRPr kumimoji="1" lang="zh-CN" altLang="en-US" dirty="0"/>
          </a:p>
        </p:txBody>
      </p:sp>
      <p:cxnSp>
        <p:nvCxnSpPr>
          <p:cNvPr id="99" name="直线箭头连接符 98">
            <a:extLst>
              <a:ext uri="{FF2B5EF4-FFF2-40B4-BE49-F238E27FC236}">
                <a16:creationId xmlns:a16="http://schemas.microsoft.com/office/drawing/2014/main" id="{3F7E6B75-F4BA-646C-C489-F447240748EB}"/>
              </a:ext>
            </a:extLst>
          </p:cNvPr>
          <p:cNvCxnSpPr>
            <a:cxnSpLocks/>
          </p:cNvCxnSpPr>
          <p:nvPr/>
        </p:nvCxnSpPr>
        <p:spPr bwMode="auto">
          <a:xfrm>
            <a:off x="4949421" y="4594226"/>
            <a:ext cx="405471"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00" name="直线箭头连接符 99">
            <a:extLst>
              <a:ext uri="{FF2B5EF4-FFF2-40B4-BE49-F238E27FC236}">
                <a16:creationId xmlns:a16="http://schemas.microsoft.com/office/drawing/2014/main" id="{4A1BD72D-9EB0-2B54-C8E2-48D7652F3446}"/>
              </a:ext>
            </a:extLst>
          </p:cNvPr>
          <p:cNvCxnSpPr>
            <a:cxnSpLocks/>
            <a:endCxn id="95" idx="1"/>
          </p:cNvCxnSpPr>
          <p:nvPr/>
        </p:nvCxnSpPr>
        <p:spPr bwMode="auto">
          <a:xfrm>
            <a:off x="4991499" y="5477820"/>
            <a:ext cx="48323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03" name="直线连接符 102">
            <a:extLst>
              <a:ext uri="{FF2B5EF4-FFF2-40B4-BE49-F238E27FC236}">
                <a16:creationId xmlns:a16="http://schemas.microsoft.com/office/drawing/2014/main" id="{184DC964-759B-0D1D-C0EE-965324FB962C}"/>
              </a:ext>
            </a:extLst>
          </p:cNvPr>
          <p:cNvCxnSpPr/>
          <p:nvPr/>
        </p:nvCxnSpPr>
        <p:spPr bwMode="auto">
          <a:xfrm>
            <a:off x="4137800" y="2311880"/>
            <a:ext cx="30080" cy="2810585"/>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线连接符 106">
            <a:extLst>
              <a:ext uri="{FF2B5EF4-FFF2-40B4-BE49-F238E27FC236}">
                <a16:creationId xmlns:a16="http://schemas.microsoft.com/office/drawing/2014/main" id="{77B6144C-531E-AC1D-8153-18B639CFC524}"/>
              </a:ext>
            </a:extLst>
          </p:cNvPr>
          <p:cNvCxnSpPr/>
          <p:nvPr/>
        </p:nvCxnSpPr>
        <p:spPr bwMode="auto">
          <a:xfrm>
            <a:off x="4153298" y="5096132"/>
            <a:ext cx="796123" cy="0"/>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6" name="文本框 125">
            <a:extLst>
              <a:ext uri="{FF2B5EF4-FFF2-40B4-BE49-F238E27FC236}">
                <a16:creationId xmlns:a16="http://schemas.microsoft.com/office/drawing/2014/main" id="{C7DF18D5-C10E-3E99-CED0-A12977BD5B02}"/>
              </a:ext>
            </a:extLst>
          </p:cNvPr>
          <p:cNvSpPr txBox="1"/>
          <p:nvPr/>
        </p:nvSpPr>
        <p:spPr bwMode="auto">
          <a:xfrm>
            <a:off x="3303865" y="1842477"/>
            <a:ext cx="233693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spAutoFit/>
          </a:bodyPr>
          <a:lstStyle/>
          <a:p>
            <a:pPr algn="l"/>
            <a:r>
              <a:rPr kumimoji="1" lang="en-US" altLang="zh-CN" dirty="0"/>
              <a:t>System design-based (general purpose)</a:t>
            </a:r>
            <a:endParaRPr kumimoji="1" lang="zh-CN" altLang="en-US" dirty="0"/>
          </a:p>
        </p:txBody>
      </p:sp>
      <p:sp>
        <p:nvSpPr>
          <p:cNvPr id="129" name="文本框 128">
            <a:extLst>
              <a:ext uri="{FF2B5EF4-FFF2-40B4-BE49-F238E27FC236}">
                <a16:creationId xmlns:a16="http://schemas.microsoft.com/office/drawing/2014/main" id="{6C2286BA-8567-AC3D-ABD7-FD1FAE1CE55A}"/>
              </a:ext>
            </a:extLst>
          </p:cNvPr>
          <p:cNvSpPr txBox="1"/>
          <p:nvPr/>
        </p:nvSpPr>
        <p:spPr bwMode="auto">
          <a:xfrm>
            <a:off x="7497475" y="4311668"/>
            <a:ext cx="209518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dirty="0">
                <a:solidFill>
                  <a:srgbClr val="000000"/>
                </a:solidFill>
                <a:effectLst/>
              </a:rPr>
              <a:t>long-context tasks, transformers</a:t>
            </a:r>
            <a:endParaRPr lang="zh-CN" altLang="en-US" sz="1800" dirty="0"/>
          </a:p>
        </p:txBody>
      </p:sp>
      <p:sp>
        <p:nvSpPr>
          <p:cNvPr id="130" name="文本框 129">
            <a:extLst>
              <a:ext uri="{FF2B5EF4-FFF2-40B4-BE49-F238E27FC236}">
                <a16:creationId xmlns:a16="http://schemas.microsoft.com/office/drawing/2014/main" id="{15838B18-0BC3-9737-6B8C-FF90D1AB9A37}"/>
              </a:ext>
            </a:extLst>
          </p:cNvPr>
          <p:cNvSpPr txBox="1"/>
          <p:nvPr/>
        </p:nvSpPr>
        <p:spPr bwMode="auto">
          <a:xfrm>
            <a:off x="7497475" y="5131959"/>
            <a:ext cx="20951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dirty="0">
                <a:solidFill>
                  <a:srgbClr val="000000"/>
                </a:solidFill>
              </a:rPr>
              <a:t>Mixture-of-experts</a:t>
            </a:r>
            <a:endParaRPr lang="zh-CN" altLang="en-US" sz="1800" dirty="0"/>
          </a:p>
        </p:txBody>
      </p:sp>
    </p:spTree>
    <p:extLst>
      <p:ext uri="{BB962C8B-B14F-4D97-AF65-F5344CB8AC3E}">
        <p14:creationId xmlns:p14="http://schemas.microsoft.com/office/powerpoint/2010/main" val="1636931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765CD92-75FC-0E98-D6C5-1710B5A51845}"/>
              </a:ext>
            </a:extLst>
          </p:cNvPr>
          <p:cNvSpPr>
            <a:spLocks noGrp="1"/>
          </p:cNvSpPr>
          <p:nvPr>
            <p:ph type="title"/>
          </p:nvPr>
        </p:nvSpPr>
        <p:spPr>
          <a:xfrm>
            <a:off x="605368" y="476872"/>
            <a:ext cx="11074576" cy="738664"/>
          </a:xfrm>
        </p:spPr>
        <p:txBody>
          <a:bodyPr/>
          <a:lstStyle/>
          <a:p>
            <a:r>
              <a:rPr kumimoji="1" lang="en-US" altLang="zh-CN" dirty="0"/>
              <a:t>Data parallelism: </a:t>
            </a:r>
            <a:r>
              <a:rPr lang="en-US" altLang="zh-CN" dirty="0">
                <a:solidFill>
                  <a:srgbClr val="000000"/>
                </a:solidFill>
                <a:effectLst/>
                <a:latin typeface="Arial" panose="020B0604020202020204" pitchFamily="34" charset="0"/>
              </a:rPr>
              <a:t>Vanilla Parallelism</a:t>
            </a:r>
            <a:br>
              <a:rPr lang="en-US" altLang="zh-CN" dirty="0">
                <a:solidFill>
                  <a:srgbClr val="000000"/>
                </a:solidFill>
                <a:effectLst/>
                <a:latin typeface="Arial" panose="020B0604020202020204" pitchFamily="34" charset="0"/>
              </a:rPr>
            </a:br>
            <a:endParaRPr kumimoji="1" lang="zh-CN" altLang="en-US" sz="1800" dirty="0"/>
          </a:p>
        </p:txBody>
      </p:sp>
      <p:sp>
        <p:nvSpPr>
          <p:cNvPr id="5" name="文本框 4">
            <a:extLst>
              <a:ext uri="{FF2B5EF4-FFF2-40B4-BE49-F238E27FC236}">
                <a16:creationId xmlns:a16="http://schemas.microsoft.com/office/drawing/2014/main" id="{D63AAEAD-7CBF-DFC0-FB32-9D246F4145CA}"/>
              </a:ext>
            </a:extLst>
          </p:cNvPr>
          <p:cNvSpPr txBox="1"/>
          <p:nvPr/>
        </p:nvSpPr>
        <p:spPr bwMode="auto">
          <a:xfrm>
            <a:off x="605368" y="1061647"/>
            <a:ext cx="79989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dirty="0">
                <a:solidFill>
                  <a:schemeClr val="tx1"/>
                </a:solidFill>
                <a:effectLst/>
              </a:rPr>
              <a:t>Reference: </a:t>
            </a:r>
            <a:r>
              <a:rPr lang="en-US" altLang="zh-CN" sz="1800" i="1" dirty="0" err="1">
                <a:solidFill>
                  <a:schemeClr val="tx1"/>
                </a:solidFill>
              </a:rPr>
              <a:t>Horovod</a:t>
            </a:r>
            <a:r>
              <a:rPr lang="en-US" altLang="zh-CN" sz="1800" i="1" dirty="0">
                <a:solidFill>
                  <a:schemeClr val="tx1"/>
                </a:solidFill>
              </a:rPr>
              <a:t>: fast and easy distributed deep learning in TensorFlow</a:t>
            </a:r>
            <a:endParaRPr lang="zh-CN" altLang="en-US" sz="1800" i="1" dirty="0">
              <a:solidFill>
                <a:schemeClr val="tx1"/>
              </a:solidFill>
            </a:endParaRPr>
          </a:p>
        </p:txBody>
      </p:sp>
      <p:pic>
        <p:nvPicPr>
          <p:cNvPr id="11" name="图片 10" descr="手机屏幕的截图&#10;&#10;AI 生成的内容可能不正确。">
            <a:extLst>
              <a:ext uri="{FF2B5EF4-FFF2-40B4-BE49-F238E27FC236}">
                <a16:creationId xmlns:a16="http://schemas.microsoft.com/office/drawing/2014/main" id="{B5EFDCE0-2B35-C471-48C7-3C4AE9651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252" y="4109773"/>
            <a:ext cx="6500894" cy="1850157"/>
          </a:xfrm>
          <a:prstGeom prst="rect">
            <a:avLst/>
          </a:prstGeom>
        </p:spPr>
      </p:pic>
      <p:pic>
        <p:nvPicPr>
          <p:cNvPr id="7" name="图片 6" descr="图示&#10;&#10;AI 生成的内容可能不正确。">
            <a:extLst>
              <a:ext uri="{FF2B5EF4-FFF2-40B4-BE49-F238E27FC236}">
                <a16:creationId xmlns:a16="http://schemas.microsoft.com/office/drawing/2014/main" id="{A87DE851-706B-7738-A6CC-A4C71B549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21" y="1430979"/>
            <a:ext cx="5276538" cy="3766923"/>
          </a:xfrm>
          <a:prstGeom prst="rect">
            <a:avLst/>
          </a:prstGeom>
        </p:spPr>
      </p:pic>
      <p:sp>
        <p:nvSpPr>
          <p:cNvPr id="9" name="文本框 8">
            <a:extLst>
              <a:ext uri="{FF2B5EF4-FFF2-40B4-BE49-F238E27FC236}">
                <a16:creationId xmlns:a16="http://schemas.microsoft.com/office/drawing/2014/main" id="{73B1D2A7-1FC7-B232-C227-885308025B24}"/>
              </a:ext>
            </a:extLst>
          </p:cNvPr>
          <p:cNvSpPr txBox="1"/>
          <p:nvPr/>
        </p:nvSpPr>
        <p:spPr bwMode="auto">
          <a:xfrm>
            <a:off x="4941982" y="1720230"/>
            <a:ext cx="650089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Wingdings" pitchFamily="2" charset="2"/>
              <a:buChar char="Ø"/>
            </a:pPr>
            <a:r>
              <a:rPr lang="en-US" altLang="zh-CN" sz="1800" dirty="0">
                <a:solidFill>
                  <a:schemeClr val="tx1"/>
                </a:solidFill>
              </a:rPr>
              <a:t>Each GPU holds a full model copy and reads a chunk of the data.</a:t>
            </a:r>
          </a:p>
          <a:p>
            <a:pPr marL="285750" indent="-285750">
              <a:buFont typeface="Wingdings" pitchFamily="2" charset="2"/>
              <a:buChar char="Ø"/>
            </a:pPr>
            <a:r>
              <a:rPr lang="en-US" altLang="zh-CN" sz="1800" dirty="0">
                <a:solidFill>
                  <a:schemeClr val="tx1"/>
                </a:solidFill>
              </a:rPr>
              <a:t>Gradients are computed and averaged across GPUs.</a:t>
            </a:r>
          </a:p>
          <a:p>
            <a:pPr marL="285750" indent="-285750">
              <a:buFont typeface="Wingdings" pitchFamily="2" charset="2"/>
              <a:buChar char="Ø"/>
            </a:pPr>
            <a:r>
              <a:rPr lang="en-US" altLang="zh-CN" sz="1800" dirty="0">
                <a:solidFill>
                  <a:schemeClr val="tx1"/>
                </a:solidFill>
              </a:rPr>
              <a:t>The model is updated, and the process repeats.</a:t>
            </a:r>
          </a:p>
          <a:p>
            <a:pPr marL="285750" indent="-285750">
              <a:buFont typeface="Wingdings" pitchFamily="2" charset="2"/>
              <a:buChar char="Ø"/>
            </a:pPr>
            <a:endParaRPr lang="en-US" altLang="zh-CN" sz="1800" dirty="0">
              <a:solidFill>
                <a:schemeClr val="tx1"/>
              </a:solidFill>
            </a:endParaRPr>
          </a:p>
          <a:p>
            <a:endParaRPr lang="en-US" altLang="zh-CN" sz="1800" dirty="0">
              <a:solidFill>
                <a:schemeClr val="tx1"/>
              </a:solidFill>
            </a:endParaRPr>
          </a:p>
          <a:p>
            <a:endParaRPr lang="zh-CN" altLang="en-US" sz="1800" dirty="0">
              <a:solidFill>
                <a:schemeClr val="tx1"/>
              </a:solidFill>
            </a:endParaRPr>
          </a:p>
        </p:txBody>
      </p:sp>
      <p:cxnSp>
        <p:nvCxnSpPr>
          <p:cNvPr id="13" name="直线箭头连接符 12">
            <a:extLst>
              <a:ext uri="{FF2B5EF4-FFF2-40B4-BE49-F238E27FC236}">
                <a16:creationId xmlns:a16="http://schemas.microsoft.com/office/drawing/2014/main" id="{5C2CE686-DCD8-7AC9-218C-753E36572A7D}"/>
              </a:ext>
            </a:extLst>
          </p:cNvPr>
          <p:cNvCxnSpPr/>
          <p:nvPr/>
        </p:nvCxnSpPr>
        <p:spPr bwMode="auto">
          <a:xfrm flipH="1" flipV="1">
            <a:off x="3942413" y="4871803"/>
            <a:ext cx="1349839" cy="163048"/>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4064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linds(horizontal)">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blinds(horizontal)">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2EDE338-9528-BACF-CBA6-9E152C205731}"/>
              </a:ext>
            </a:extLst>
          </p:cNvPr>
          <p:cNvSpPr>
            <a:spLocks noGrp="1"/>
          </p:cNvSpPr>
          <p:nvPr>
            <p:ph sz="half" idx="1"/>
          </p:nvPr>
        </p:nvSpPr>
        <p:spPr>
          <a:xfrm>
            <a:off x="911389" y="1182014"/>
            <a:ext cx="10332343" cy="2797915"/>
          </a:xfrm>
        </p:spPr>
        <p:txBody>
          <a:bodyPr/>
          <a:lstStyle/>
          <a:p>
            <a:pPr marL="0" indent="0">
              <a:buNone/>
            </a:pPr>
            <a:r>
              <a:rPr lang="en-US" altLang="zh-CN" sz="1800" dirty="0">
                <a:effectLst/>
                <a:latin typeface="Arial" panose="020B0604020202020204" pitchFamily="34" charset="0"/>
              </a:rPr>
              <a:t>To illustrate, we investigate memory allocation and communication volume with the following settings:</a:t>
            </a:r>
          </a:p>
          <a:p>
            <a:pPr marL="0" indent="0">
              <a:buClr>
                <a:schemeClr val="tx1"/>
              </a:buClr>
              <a:buNone/>
            </a:pPr>
            <a:endParaRPr kumimoji="1" lang="en-US" altLang="zh-CN" sz="1800" dirty="0"/>
          </a:p>
          <a:p>
            <a:pPr>
              <a:buClr>
                <a:schemeClr val="tx1"/>
              </a:buClr>
              <a:buFont typeface="Wingdings" pitchFamily="2" charset="2"/>
              <a:buChar char="Ø"/>
            </a:pPr>
            <a:r>
              <a:rPr lang="en-US" altLang="zh-CN" sz="1800" dirty="0">
                <a:effectLst/>
                <a:latin typeface="Arial" panose="020B0604020202020204" pitchFamily="34" charset="0"/>
              </a:rPr>
              <a:t>Model Parameters: 2-layer Transformer (Embedding + 2 Transformer Layers + Output Layer) with 16,554,768 parameters (33.1 MB, float16)</a:t>
            </a:r>
          </a:p>
          <a:p>
            <a:pPr>
              <a:buClr>
                <a:schemeClr val="tx1"/>
              </a:buClr>
              <a:buFont typeface="Wingdings" pitchFamily="2" charset="2"/>
              <a:buChar char="Ø"/>
            </a:pPr>
            <a:r>
              <a:rPr lang="en-US" altLang="zh-CN" sz="1800" dirty="0">
                <a:effectLst/>
                <a:latin typeface="Arial" panose="020B0604020202020204" pitchFamily="34" charset="0"/>
              </a:rPr>
              <a:t>Data Parameters: Mini-batch size of 32 samples, sequence length of 128, hidden dimension of 512 (Mini-batch size: 8.0 MB, Activation per layer: 2.0 MB).</a:t>
            </a:r>
          </a:p>
          <a:p>
            <a:pPr>
              <a:buClr>
                <a:schemeClr val="tx1"/>
              </a:buClr>
              <a:buFont typeface="Wingdings" pitchFamily="2" charset="2"/>
              <a:buChar char="Ø"/>
            </a:pPr>
            <a:r>
              <a:rPr lang="en-US" altLang="zh-CN" sz="1800" dirty="0">
                <a:effectLst/>
                <a:latin typeface="Arial" panose="020B0604020202020204" pitchFamily="34" charset="0"/>
              </a:rPr>
              <a:t>Scenario: 4 GPUs.</a:t>
            </a:r>
          </a:p>
          <a:p>
            <a:endParaRPr kumimoji="1" lang="zh-CN" altLang="en-US" sz="1800" dirty="0"/>
          </a:p>
        </p:txBody>
      </p:sp>
      <p:sp>
        <p:nvSpPr>
          <p:cNvPr id="3" name="标题 2">
            <a:extLst>
              <a:ext uri="{FF2B5EF4-FFF2-40B4-BE49-F238E27FC236}">
                <a16:creationId xmlns:a16="http://schemas.microsoft.com/office/drawing/2014/main" id="{15B23E1B-0E2A-9357-0C49-FE910641BC7F}"/>
              </a:ext>
            </a:extLst>
          </p:cNvPr>
          <p:cNvSpPr>
            <a:spLocks noGrp="1"/>
          </p:cNvSpPr>
          <p:nvPr>
            <p:ph type="title"/>
          </p:nvPr>
        </p:nvSpPr>
        <p:spPr>
          <a:xfrm>
            <a:off x="605368" y="476872"/>
            <a:ext cx="11074576" cy="492443"/>
          </a:xfrm>
        </p:spPr>
        <p:txBody>
          <a:bodyPr/>
          <a:lstStyle/>
          <a:p>
            <a:r>
              <a:rPr lang="en-US" altLang="zh-CN" sz="3200" dirty="0">
                <a:solidFill>
                  <a:schemeClr val="tx1"/>
                </a:solidFill>
              </a:rPr>
              <a:t>Parameter settings</a:t>
            </a:r>
            <a:endParaRPr kumimoji="1" lang="zh-CN" altLang="en-US" dirty="0"/>
          </a:p>
        </p:txBody>
      </p:sp>
    </p:spTree>
    <p:extLst>
      <p:ext uri="{BB962C8B-B14F-4D97-AF65-F5344CB8AC3E}">
        <p14:creationId xmlns:p14="http://schemas.microsoft.com/office/powerpoint/2010/main" val="11039591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53"/>
  <p:tag name="ORIGINALWIDTH" val="134"/>
  <p:tag name="OUTPUTTYPE" val="PNG"/>
  <p:tag name="IGUANATEXVERSION" val="162"/>
  <p:tag name="LATEXADDIN" val="\documentclass{article}&#10;\usepackage{amsmath}&#10;\pagestyle{empty}&#10;\begin{document}&#10;&#10;$\frac{K_r}{M}$&#13;&#10;&#10;&#10;&#10;\end{document}"/>
  <p:tag name="IGUANATEXSIZE" val="18"/>
  <p:tag name="IGUANATEXCURSOR" val="96"/>
  <p:tag name="TRANSPARENCY" val="True"/>
  <p:tag name="COLORHEX" val="000000"/>
  <p:tag name="LATEXENGINEID" val="0"/>
  <p:tag name="TEMPFOLDER" val="/Users/siqichen/Library/Containers/com.microsoft.Powerpoint/Data/tmp/TemporaryItems/"/>
  <p:tag name="LATEXFORMHEIGHT" val="426.65"/>
  <p:tag name="LATEXFORMWIDTH" val="513.3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34"/>
  <p:tag name="ORIGINALWIDTH" val="888"/>
  <p:tag name="OUTPUTTYPE" val="PNG"/>
  <p:tag name="IGUANATEXVERSION" val="162"/>
  <p:tag name="LATEXADDIN" val="\documentclass{article}&#10;\usepackage{amsmath}&#10;\pagestyle{empty}&#10;\begin{document}&#10;&#10;$O(n \cdot t^2) $   $O(n \cdot t)$&#10;&#10;&#10;\end{document}"/>
  <p:tag name="IGUANATEXSIZE" val="18"/>
  <p:tag name="IGUANATEXCURSOR" val="102"/>
  <p:tag name="TRANSPARENCY" val="True"/>
  <p:tag name="COLORHEX" val="000000"/>
  <p:tag name="LATEXENGINEID" val="0"/>
  <p:tag name="TEMPFOLDER" val="/Users/siqichen/Library/Containers/com.microsoft.Powerpoint/Data/tmp/TemporaryItems/"/>
  <p:tag name="LATEXFORMHEIGHT" val="426.65"/>
  <p:tag name="LATEXFORMWIDTH" val="513.3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34"/>
  <p:tag name="ORIGINALWIDTH" val="888"/>
  <p:tag name="OUTPUTTYPE" val="PNG"/>
  <p:tag name="IGUANATEXVERSION" val="162"/>
  <p:tag name="LATEXADDIN" val="\documentclass{article}&#10;\usepackage{amsmath}&#10;\pagestyle{empty}&#10;\begin{document}&#10;&#10;$O(n \cdot t^2) $   $O(n \cdot t)$&#10;&#10;&#10;\end{document}"/>
  <p:tag name="IGUANATEXSIZE" val="18"/>
  <p:tag name="IGUANATEXCURSOR" val="102"/>
  <p:tag name="TRANSPARENCY" val="True"/>
  <p:tag name="COLORHEX" val="000000"/>
  <p:tag name="LATEXENGINEID" val="0"/>
  <p:tag name="TEMPFOLDER" val="/Users/siqichen/Library/Containers/com.microsoft.Powerpoint/Data/tmp/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4"/>
  <p:tag name="ORIGINALWIDTH" val="146"/>
  <p:tag name="OUTPUTTYPE" val="PNG"/>
  <p:tag name="IGUANATEXVERSION" val="162"/>
  <p:tag name="LATEXADDIN" val="\documentclass{article}&#10;\usepackage{amsmath}&#10;\pagestyle{empty}&#10;\begin{document}&#10;&#10;$K_r$&#10;&#10;&#10;\end{document}"/>
  <p:tag name="IGUANATEXSIZE" val="18"/>
  <p:tag name="IGUANATEXCURSOR" val="86"/>
  <p:tag name="TRANSPARENCY" val="True"/>
  <p:tag name="COLORHEX" val="000000"/>
  <p:tag name="LATEXENGINEID" val="0"/>
  <p:tag name="TEMPFOLDER" val="/Users/siqichen/Library/Containers/com.microsoft.Powerpoint/Data/tmp/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05"/>
  <p:tag name="ORIGINALWIDTH" val="78"/>
  <p:tag name="OUTPUTTYPE" val="PNG"/>
  <p:tag name="IGUANATEXVERSION" val="162"/>
  <p:tag name="LATEXADDIN" val="\documentclass{article}&#10;\usepackage{amsmath}&#10;\pagestyle{empty}&#10;\begin{document}&#10;&#10;$b_i$&#10;&#10;&#10;\end{document}"/>
  <p:tag name="IGUANATEXSIZE" val="20"/>
  <p:tag name="IGUANATEXCURSOR" val="86"/>
  <p:tag name="TRANSPARENCY" val="True"/>
  <p:tag name="COLORHEX" val="000000"/>
  <p:tag name="LATEXENGINEID" val="0"/>
  <p:tag name="TEMPFOLDER" val="/Users/siqichen/Library/Containers/com.microsoft.Powerpoint/Data/tmp/TemporaryItems/"/>
  <p:tag name="LATEXFORMHEIGHT" val="426.65"/>
  <p:tag name="LATEXFORMWIDTH" val="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5"/>
  <p:tag name="ORIGINALWIDTH" val="78"/>
  <p:tag name="OUTPUTTYPE" val="PNG"/>
  <p:tag name="IGUANATEXVERSION" val="162"/>
  <p:tag name="LATEXADDIN" val="\documentclass{article}&#10;\usepackage{amsmath}&#10;\pagestyle{empty}&#10;\begin{document}&#10;&#10;$b_i$&#10;&#10;&#10;\end{document}"/>
  <p:tag name="IGUANATEXSIZE" val="20"/>
  <p:tag name="IGUANATEXCURSOR" val="86"/>
  <p:tag name="TRANSPARENCY" val="True"/>
  <p:tag name="COLORHEX" val="000000"/>
  <p:tag name="LATEXENGINEID" val="0"/>
  <p:tag name="TEMPFOLDER" val="/Users/siqichen/Library/Containers/com.microsoft.Powerpoint/Data/tmp/TemporaryItems/"/>
  <p:tag name="LATEXFORMHEIGHT" val="426.65"/>
  <p:tag name="LATEXFORMWIDTH" val="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81"/>
  <p:tag name="ORIGINALWIDTH" val="66"/>
  <p:tag name="OUTPUTTYPE" val="PNG"/>
  <p:tag name="IGUANATEXVERSION" val="162"/>
  <p:tag name="LATEXADDIN" val="\documentclass{article}&#10;\usepackage{amsmath}&#10;\pagestyle{empty}&#10;\begin{document}&#10;&#10;$\gamma$&#10;&#10;&#10;\end{document}"/>
  <p:tag name="IGUANATEXSIZE" val="18"/>
  <p:tag name="IGUANATEXCURSOR" val="89"/>
  <p:tag name="TRANSPARENCY" val="True"/>
  <p:tag name="COLORHEX" val="000000"/>
  <p:tag name="LATEXENGINEID" val="0"/>
  <p:tag name="TEMPFOLDER" val="/Users/siqichen/Library/Containers/com.microsoft.Powerpoint/Data/tmp/TemporaryItems/"/>
  <p:tag name="LATEXFORMHEIGHT" val="426.65"/>
  <p:tag name="LATEXFORMWIDTH" val="513.3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5"/>
  <p:tag name="ORIGINALWIDTH" val="78"/>
  <p:tag name="OUTPUTTYPE" val="PNG"/>
  <p:tag name="IGUANATEXVERSION" val="162"/>
  <p:tag name="LATEXADDIN" val="\documentclass{article}&#10;\usepackage{amsmath}&#10;\pagestyle{empty}&#10;\begin{document}&#10;&#10;$b_i$&#10;&#10;&#10;\end{document}"/>
  <p:tag name="IGUANATEXSIZE" val="20"/>
  <p:tag name="IGUANATEXCURSOR" val="86"/>
  <p:tag name="TRANSPARENCY" val="True"/>
  <p:tag name="COLORHEX" val="000000"/>
  <p:tag name="LATEXENGINEID" val="0"/>
  <p:tag name="TEMPFOLDER" val="/Users/siqichen/Library/Containers/com.microsoft.Powerpoint/Data/tmp/TemporaryItems/"/>
  <p:tag name="LATEXFORMHEIGHT" val="426.65"/>
  <p:tag name="LATEXFORMWIDTH" val="513.3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3"/>
  <p:tag name="ORIGINALWIDTH" val="85"/>
  <p:tag name="OUTPUTTYPE" val="PNG"/>
  <p:tag name="IGUANATEXVERSION" val="162"/>
  <p:tag name="LATEXADDIN" val="\documentclass{article}&#10;\usepackage{amsmath}&#10;\pagestyle{empty}&#10;\begin{document}&#10;&#10;$f_i$&#10;&#10;&#10;\end{document}"/>
  <p:tag name="IGUANATEXSIZE" val="18"/>
  <p:tag name="IGUANATEXCURSOR" val="86"/>
  <p:tag name="TRANSPARENCY" val="True"/>
  <p:tag name="COLORHEX" val="000000"/>
  <p:tag name="LATEXENGINEID" val="0"/>
  <p:tag name="TEMPFOLDER" val="/Users/siqichen/Library/Containers/com.microsoft.Powerpoint/Data/tmp/TemporaryItems/"/>
  <p:tag name="LATEXFORMHEIGHT" val="426.65"/>
  <p:tag name="LATEXFORMWIDTH" val="513.3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04"/>
  <p:tag name="ORIGINALWIDTH" val="106"/>
  <p:tag name="OUTPUTTYPE" val="PNG"/>
  <p:tag name="IGUANATEXVERSION" val="162"/>
  <p:tag name="LATEXADDIN" val="\documentclass{article}&#10;\usepackage{amsmath}&#10;\pagestyle{empty}&#10;\begin{document}&#10;&#10;$P_i$&#10;&#10;&#10;\end{document}"/>
  <p:tag name="IGUANATEXSIZE" val="18"/>
  <p:tag name="IGUANATEXCURSOR" val="86"/>
  <p:tag name="TRANSPARENCY" val="True"/>
  <p:tag name="COLORHEX" val="000000"/>
  <p:tag name="LATEXENGINEID" val="0"/>
  <p:tag name="TEMPFOLDER" val="/Users/siqichen/Library/Containers/com.microsoft.Powerpoint/Data/tmp/TemporaryItems/"/>
  <p:tag name="LATEXFORMHEIGHT" val="426.65"/>
  <p:tag name="LATEXFORMWIDTH" val="513.3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56"/>
  <p:tag name="ORIGINALWIDTH" val="70"/>
  <p:tag name="OUTPUTTYPE" val="PNG"/>
  <p:tag name="IGUANATEXVERSION" val="162"/>
  <p:tag name="LATEXADDIN" val="\documentclass{article}&#10;\usepackage{amsmath}&#10;\pagestyle{empty}&#10;\begin{document}&#10;&#10;$\alpha$&#10;&#10;&#10;\end{document}"/>
  <p:tag name="IGUANATEXSIZE" val="20"/>
  <p:tag name="IGUANATEXCURSOR" val="89"/>
  <p:tag name="TRANSPARENCY" val="True"/>
  <p:tag name="COLORHEX" val="000000"/>
  <p:tag name="LATEXENGINEID" val="0"/>
  <p:tag name="TEMPFOLDER" val="/Users/siqichen/Library/Containers/com.microsoft.Powerpoint/Data/tmp/TemporaryItems/"/>
  <p:tag name="LATEXFORMHEIGHT" val="426.65"/>
  <p:tag name="LATEXFORMWIDTH" val="513.35"/>
  <p:tag name="LATEXFORMWRAP" val="True"/>
  <p:tag name="BITMAPVECTOR" val="0"/>
</p:tagLst>
</file>

<file path=ppt/theme/theme1.xml><?xml version="1.0" encoding="utf-8"?>
<a:theme xmlns:a="http://schemas.openxmlformats.org/drawingml/2006/main" name="Penn Medicine Template 2009">
  <a:themeElements>
    <a:clrScheme name="Penn 2018 Color Palette">
      <a:dk1>
        <a:srgbClr val="002243"/>
      </a:dk1>
      <a:lt1>
        <a:srgbClr val="FFFFFF"/>
      </a:lt1>
      <a:dk2>
        <a:srgbClr val="800000"/>
      </a:dk2>
      <a:lt2>
        <a:srgbClr val="B4B5B4"/>
      </a:lt2>
      <a:accent1>
        <a:srgbClr val="326B8B"/>
      </a:accent1>
      <a:accent2>
        <a:srgbClr val="64A4D6"/>
      </a:accent2>
      <a:accent3>
        <a:srgbClr val="022D75"/>
      </a:accent3>
      <a:accent4>
        <a:srgbClr val="C4CE41"/>
      </a:accent4>
      <a:accent5>
        <a:srgbClr val="D75539"/>
      </a:accent5>
      <a:accent6>
        <a:srgbClr val="F7BA01"/>
      </a:accent6>
      <a:hlink>
        <a:srgbClr val="022D75"/>
      </a:hlink>
      <a:folHlink>
        <a:srgbClr val="7F0D00"/>
      </a:folHlink>
    </a:clrScheme>
    <a:fontScheme name="Penn Medicine Template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1400" b="0" i="0" u="none" strike="noStrike" cap="none" normalizeH="0" baseline="0" smtClean="0">
            <a:ln>
              <a:noFill/>
            </a:ln>
            <a:solidFill>
              <a:schemeClr val="tx2"/>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1400" b="0" i="0" u="none" strike="noStrike" cap="none" normalizeH="0" baseline="0" smtClean="0">
            <a:ln>
              <a:noFill/>
            </a:ln>
            <a:solidFill>
              <a:schemeClr val="tx2"/>
            </a:solidFill>
            <a:effectLst/>
            <a:latin typeface="Arial" panose="020B0604020202020204" pitchFamily="34" charset="0"/>
          </a:defRPr>
        </a:defPPr>
      </a:lstStyle>
    </a:lnDef>
    <a:txDef>
      <a: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b" anchorCtr="0" compatLnSpc="1">
        <a:prstTxWarp prst="textNoShape">
          <a:avLst/>
        </a:prstTxWarp>
        <a:spAutoFit/>
      </a:bodyPr>
      <a:lstStyle>
        <a:defPPr algn="l">
          <a:defRPr sz="1400" b="1" dirty="0" smtClean="0">
            <a:solidFill>
              <a:schemeClr val="bg1">
                <a:lumMod val="50000"/>
              </a:schemeClr>
            </a:solidFill>
          </a:defRPr>
        </a:defPPr>
      </a:lstStyle>
    </a:txDef>
  </a:objectDefaults>
  <a:extraClrSchemeLst>
    <a:extraClrScheme>
      <a:clrScheme name="Penn Medicine Template 2009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enn Medicine Template 2009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Penn Medicine Template 2009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enn Medicine Template 2009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enn Medicine Template 2009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enn Medicine Template 2009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Penn Medicine Template 2009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Penn Medicine Template 2009 8">
        <a:dk1>
          <a:srgbClr val="4A85FA"/>
        </a:dk1>
        <a:lt1>
          <a:srgbClr val="FFFFFF"/>
        </a:lt1>
        <a:dk2>
          <a:srgbClr val="001D3A"/>
        </a:dk2>
        <a:lt2>
          <a:srgbClr val="003366"/>
        </a:lt2>
        <a:accent1>
          <a:srgbClr val="A66E5A"/>
        </a:accent1>
        <a:accent2>
          <a:srgbClr val="BA003E"/>
        </a:accent2>
        <a:accent3>
          <a:srgbClr val="AAABAE"/>
        </a:accent3>
        <a:accent4>
          <a:srgbClr val="DADADA"/>
        </a:accent4>
        <a:accent5>
          <a:srgbClr val="D0BAB5"/>
        </a:accent5>
        <a:accent6>
          <a:srgbClr val="A80037"/>
        </a:accent6>
        <a:hlink>
          <a:srgbClr val="666633"/>
        </a:hlink>
        <a:folHlink>
          <a:srgbClr val="FEC420"/>
        </a:folHlink>
      </a:clrScheme>
      <a:clrMap bg1="dk2" tx1="lt1" bg2="dk1" tx2="lt2" accent1="accent1" accent2="accent2" accent3="accent3" accent4="accent4" accent5="accent5" accent6="accent6" hlink="hlink" folHlink="folHlink"/>
    </a:extraClrScheme>
    <a:extraClrScheme>
      <a:clrScheme name="Penn Medicine Template 2009 9">
        <a:dk1>
          <a:srgbClr val="000000"/>
        </a:dk1>
        <a:lt1>
          <a:srgbClr val="FFFFFF"/>
        </a:lt1>
        <a:dk2>
          <a:srgbClr val="A20000"/>
        </a:dk2>
        <a:lt2>
          <a:srgbClr val="C0C0C0"/>
        </a:lt2>
        <a:accent1>
          <a:srgbClr val="0099E6"/>
        </a:accent1>
        <a:accent2>
          <a:srgbClr val="F6C700"/>
        </a:accent2>
        <a:accent3>
          <a:srgbClr val="FFFFFF"/>
        </a:accent3>
        <a:accent4>
          <a:srgbClr val="000000"/>
        </a:accent4>
        <a:accent5>
          <a:srgbClr val="AACAF0"/>
        </a:accent5>
        <a:accent6>
          <a:srgbClr val="DFB400"/>
        </a:accent6>
        <a:hlink>
          <a:srgbClr val="003399"/>
        </a:hlink>
        <a:folHlink>
          <a:srgbClr val="6600CC"/>
        </a:folHlink>
      </a:clrScheme>
      <a:clrMap bg1="lt1" tx1="dk1" bg2="lt2" tx2="dk2" accent1="accent1" accent2="accent2" accent3="accent3" accent4="accent4" accent5="accent5" accent6="accent6" hlink="hlink" folHlink="folHlink"/>
    </a:extraClrScheme>
    <a:extraClrScheme>
      <a:clrScheme name="Penn Medicine Template 2009 10">
        <a:dk1>
          <a:srgbClr val="000000"/>
        </a:dk1>
        <a:lt1>
          <a:srgbClr val="FFFFFF"/>
        </a:lt1>
        <a:dk2>
          <a:srgbClr val="800000"/>
        </a:dk2>
        <a:lt2>
          <a:srgbClr val="C0C0C0"/>
        </a:lt2>
        <a:accent1>
          <a:srgbClr val="0099E6"/>
        </a:accent1>
        <a:accent2>
          <a:srgbClr val="F6C700"/>
        </a:accent2>
        <a:accent3>
          <a:srgbClr val="FFFFFF"/>
        </a:accent3>
        <a:accent4>
          <a:srgbClr val="000000"/>
        </a:accent4>
        <a:accent5>
          <a:srgbClr val="AACAF0"/>
        </a:accent5>
        <a:accent6>
          <a:srgbClr val="DFB400"/>
        </a:accent6>
        <a:hlink>
          <a:srgbClr val="003399"/>
        </a:hlink>
        <a:folHlink>
          <a:srgbClr val="6600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53752</TotalTime>
  <Words>4876</Words>
  <Application>Microsoft Macintosh PowerPoint</Application>
  <PresentationFormat>宽屏</PresentationFormat>
  <Paragraphs>449</Paragraphs>
  <Slides>48</Slides>
  <Notes>27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48</vt:i4>
      </vt:variant>
    </vt:vector>
  </HeadingPairs>
  <TitlesOfParts>
    <vt:vector size="56" baseType="lpstr">
      <vt:lpstr>Aptos</vt:lpstr>
      <vt:lpstr>Arial</vt:lpstr>
      <vt:lpstr>Cambria Math</vt:lpstr>
      <vt:lpstr>Franklin Gothic Book</vt:lpstr>
      <vt:lpstr>Helvetica</vt:lpstr>
      <vt:lpstr>Lucida Grande</vt:lpstr>
      <vt:lpstr>Wingdings</vt:lpstr>
      <vt:lpstr>Penn Medicine Template 2009</vt:lpstr>
      <vt:lpstr>Distributed Strategies of Large Language Models </vt:lpstr>
      <vt:lpstr>Content </vt:lpstr>
      <vt:lpstr>Background</vt:lpstr>
      <vt:lpstr>Why Distributed Strategies Matter</vt:lpstr>
      <vt:lpstr>What is Frontier?</vt:lpstr>
      <vt:lpstr>Classification of Distributed Strategies</vt:lpstr>
      <vt:lpstr>Classification of distributed strategies</vt:lpstr>
      <vt:lpstr>Data parallelism: Vanilla Parallelism </vt:lpstr>
      <vt:lpstr>Parameter settings</vt:lpstr>
      <vt:lpstr>Memory allocation of Vanilla Parallelism </vt:lpstr>
      <vt:lpstr>Data parallelism: sharded  parallelism</vt:lpstr>
      <vt:lpstr>Data parallelism: sharded parallelism</vt:lpstr>
      <vt:lpstr>Vanilla Parallelism vs. sharded parallelism </vt:lpstr>
      <vt:lpstr>Model parallelism: tensor parallelism</vt:lpstr>
      <vt:lpstr>Model parallelism: tensor parallelism</vt:lpstr>
      <vt:lpstr>Data parallelism vs. tensor parallelism </vt:lpstr>
      <vt:lpstr>Pipeline Parallelism</vt:lpstr>
      <vt:lpstr>Pipeline parallelism: Understanding Pipeline Bubbles</vt:lpstr>
      <vt:lpstr>Memory allocation comparision</vt:lpstr>
      <vt:lpstr>Comparison of different parallelism methods</vt:lpstr>
      <vt:lpstr>Model parallelism: Expert parallelism</vt:lpstr>
      <vt:lpstr>Expert parallelism</vt:lpstr>
      <vt:lpstr>Sequence parallelism</vt:lpstr>
      <vt:lpstr>Llama 3 – Dense Transformer Distributed Training   </vt:lpstr>
      <vt:lpstr>Llama 3 - Distributed Strategy: 4D Parallelism</vt:lpstr>
      <vt:lpstr>Llama 3 - Distributed Strategy: Tensor Parallelism</vt:lpstr>
      <vt:lpstr>Llama 3 - Distributed Strategy: Pipeline Parallelism</vt:lpstr>
      <vt:lpstr>Llama 3 - Distributed Strategy: Pipeline Parallelism</vt:lpstr>
      <vt:lpstr>Llama 3 - Challenges with Traditional Pipeline Parallelism</vt:lpstr>
      <vt:lpstr>Llama 3 - Solutions</vt:lpstr>
      <vt:lpstr>Llama 3 - Solutions</vt:lpstr>
      <vt:lpstr>Llama 3 - Distributed Strategy: Context Parallelism</vt:lpstr>
      <vt:lpstr>Llama 3 - Distributed Strategy: Fully Sharded Data Parallelism </vt:lpstr>
      <vt:lpstr>Llama 3 - Optimizing Parallelism for Network Efficiency  </vt:lpstr>
      <vt:lpstr>Deepseek V3 - Mixture-of-Experts (MoE) Distributed Training   </vt:lpstr>
      <vt:lpstr>Deepseek V3 - DualPipe Algorithm       </vt:lpstr>
      <vt:lpstr>Deepseek V3 - DualPipe Algorithm       </vt:lpstr>
      <vt:lpstr>Deepseek V3 - Node-Limited Routing    </vt:lpstr>
      <vt:lpstr>Deepseek V3 - Auxiliary-Loss-Free Load Balancing     </vt:lpstr>
      <vt:lpstr>Deepseek V3 - Complementary Sequence-Wise Auxiliary Loss      </vt:lpstr>
      <vt:lpstr>Deepseek V3 - Cross-Node Communication Optimization        </vt:lpstr>
      <vt:lpstr>From High-end Clusters to Consumer-Grade Networks        </vt:lpstr>
      <vt:lpstr>PETALS: Run LLMs on Consumer-Grade Networks        </vt:lpstr>
      <vt:lpstr>PETALS - Extending Model Parallelism for Consumer-Grade Networks          </vt:lpstr>
      <vt:lpstr>PETALS - Extending Model Parallelism for Consumer-Grade Networks          </vt:lpstr>
      <vt:lpstr>PETALS - Extending Model Parallelism for Consumer-Grade Networks          </vt:lpstr>
      <vt:lpstr>PETALS Methods - Improvements on Consumer-Grade Networks           </vt:lpstr>
      <vt:lpstr>Thank you for your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Expanding the Reach of the EHR Through Data Integration</dc:title>
  <dc:creator>Tong, Jiayi</dc:creator>
  <cp:lastModifiedBy>Wang Tingyin</cp:lastModifiedBy>
  <cp:revision>1244</cp:revision>
  <cp:lastPrinted>2024-08-26T10:45:59Z</cp:lastPrinted>
  <dcterms:created xsi:type="dcterms:W3CDTF">2020-12-01T04:02:33Z</dcterms:created>
  <dcterms:modified xsi:type="dcterms:W3CDTF">2025-04-15T18:26:39Z</dcterms:modified>
</cp:coreProperties>
</file>